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62" r:id="rId4"/>
    <p:sldId id="258" r:id="rId5"/>
    <p:sldId id="259" r:id="rId6"/>
    <p:sldId id="260" r:id="rId7"/>
    <p:sldId id="261" r:id="rId8"/>
    <p:sldId id="272" r:id="rId9"/>
    <p:sldId id="263" r:id="rId10"/>
    <p:sldId id="265" r:id="rId11"/>
    <p:sldId id="264" r:id="rId12"/>
    <p:sldId id="266" r:id="rId13"/>
    <p:sldId id="267" r:id="rId14"/>
    <p:sldId id="268" r:id="rId15"/>
    <p:sldId id="269" r:id="rId16"/>
    <p:sldId id="270" r:id="rId17"/>
    <p:sldId id="273" r:id="rId18"/>
    <p:sldId id="271" r:id="rId19"/>
    <p:sldId id="274" r:id="rId20"/>
    <p:sldId id="275" r:id="rId21"/>
    <p:sldId id="276" r:id="rId22"/>
    <p:sldId id="278" r:id="rId23"/>
    <p:sldId id="277" r:id="rId24"/>
    <p:sldId id="279" r:id="rId25"/>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78649" autoAdjust="0"/>
  </p:normalViewPr>
  <p:slideViewPr>
    <p:cSldViewPr snapToGrid="0">
      <p:cViewPr varScale="1">
        <p:scale>
          <a:sx n="67" d="100"/>
          <a:sy n="67" d="100"/>
        </p:scale>
        <p:origin x="644" y="3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9404E6-8027-492C-B962-8196008994D4}" type="datetimeFigureOut">
              <a:rPr lang="zh-TW" altLang="en-US" smtClean="0"/>
              <a:t>2024/12/16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B3F90C-81E5-441F-AA27-94ABEEE54FF3}" type="slidenum">
              <a:rPr lang="zh-TW" altLang="en-US" smtClean="0"/>
              <a:t>‹#›</a:t>
            </a:fld>
            <a:endParaRPr lang="zh-TW" altLang="en-US"/>
          </a:p>
        </p:txBody>
      </p:sp>
    </p:spTree>
    <p:extLst>
      <p:ext uri="{BB962C8B-B14F-4D97-AF65-F5344CB8AC3E}">
        <p14:creationId xmlns:p14="http://schemas.microsoft.com/office/powerpoint/2010/main" val="1196636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err="1"/>
              <a:t>Hellow</a:t>
            </a:r>
            <a:r>
              <a:rPr lang="en-US" altLang="zh-TW" dirty="0"/>
              <a:t> everyone, Today, the paper I will be presenting is </a:t>
            </a:r>
            <a:r>
              <a:rPr lang="en-US" altLang="zh-TW" dirty="0" err="1"/>
              <a:t>FreeU:Free</a:t>
            </a:r>
            <a:r>
              <a:rPr lang="en-US" altLang="zh-TW" dirty="0"/>
              <a:t> lunch in diffusion U-Net.</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1</a:t>
            </a:fld>
            <a:endParaRPr lang="zh-TW" altLang="en-US"/>
          </a:p>
        </p:txBody>
      </p:sp>
    </p:spTree>
    <p:extLst>
      <p:ext uri="{BB962C8B-B14F-4D97-AF65-F5344CB8AC3E}">
        <p14:creationId xmlns:p14="http://schemas.microsoft.com/office/powerpoint/2010/main" val="334563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From the figure of Fourier relative log amplitudes of backbone, skip, and their fused feature maps, we can see that skip connection mainly transferred high-frequency features, while high -frequency features are easily affected by noise.</a:t>
            </a:r>
          </a:p>
          <a:p>
            <a:pPr marL="171450" indent="-171450">
              <a:buFont typeface="Arial" panose="020B0604020202020204" pitchFamily="34" charset="0"/>
              <a:buChar char="•"/>
            </a:pPr>
            <a:r>
              <a:rPr lang="en-US" altLang="zh-TW" dirty="0"/>
              <a:t>There will be the problem that the denoising ability of the backbone may be weakened as we mentioned earlier. Therefore, it is necessary to strengthen the denoising effect of the backbone network and balance the functions of the skip connection and the backbone network to ensure that the generated data is both detailed and Maintain structural integrity.</a:t>
            </a:r>
          </a:p>
          <a:p>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12</a:t>
            </a:fld>
            <a:endParaRPr lang="zh-TW" altLang="en-US"/>
          </a:p>
        </p:txBody>
      </p:sp>
    </p:spTree>
    <p:extLst>
      <p:ext uri="{BB962C8B-B14F-4D97-AF65-F5344CB8AC3E}">
        <p14:creationId xmlns:p14="http://schemas.microsoft.com/office/powerpoint/2010/main" val="63866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err="1"/>
              <a:t>So,the</a:t>
            </a:r>
            <a:r>
              <a:rPr lang="en-US" altLang="zh-TW" dirty="0"/>
              <a:t> Free Lunch in Diffusion U-Net (</a:t>
            </a:r>
            <a:r>
              <a:rPr lang="en-US" altLang="zh-TW" dirty="0" err="1"/>
              <a:t>FreeU</a:t>
            </a:r>
            <a:r>
              <a:rPr lang="en-US" altLang="zh-TW" dirty="0"/>
              <a:t>) was proposed.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First, we will introduce the operation of the backbone factors. The backbone factors introduce structure-aware scaling of backbone features and dynamically adjust the scaling of backbone features for each sample.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The scaling factor </a:t>
            </a:r>
            <a:r>
              <a:rPr lang="zh-TW" altLang="en-US" dirty="0"/>
              <a:t>𝛼</a:t>
            </a:r>
            <a:r>
              <a:rPr lang="en-US" altLang="zh-TW" dirty="0"/>
              <a:t>l is calculated based on the average eigenvalue of the channel and then applied to some channels to avoid over-smoothing of the texture.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Left formula: This is the backbone feature adjustment formula, where αl represents the backbone factor map. bl is a scalar constant and bl is greater than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Right formula: This is the average feature map along the channel dimension, where </a:t>
            </a:r>
            <a:r>
              <a:rPr lang="en-US" altLang="zh-TW" dirty="0" err="1"/>
              <a:t>xl,i</a:t>
            </a:r>
            <a:r>
              <a:rPr lang="en-US" altLang="zh-TW" dirty="0"/>
              <a:t> represents the </a:t>
            </a:r>
            <a:r>
              <a:rPr lang="en-US" altLang="zh-TW" dirty="0" err="1"/>
              <a:t>i-th</a:t>
            </a:r>
            <a:r>
              <a:rPr lang="en-US" altLang="zh-TW" dirty="0"/>
              <a:t> channel of the backbone feature map xl in the l-</a:t>
            </a:r>
            <a:r>
              <a:rPr lang="en-US" altLang="zh-TW" dirty="0" err="1"/>
              <a:t>th</a:t>
            </a:r>
            <a:r>
              <a:rPr lang="en-US" altLang="zh-TW" dirty="0"/>
              <a:t> block of the U-Net decoder. C denotes the total number of channels in xl.</a:t>
            </a:r>
            <a:endParaRPr lang="zh-TW" altLang="en-US" dirty="0"/>
          </a:p>
          <a:p>
            <a:pPr marL="171450" indent="-171450">
              <a:buFont typeface="Arial" panose="020B0604020202020204" pitchFamily="34" charset="0"/>
              <a:buChar char="•"/>
            </a:pP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13</a:t>
            </a:fld>
            <a:endParaRPr lang="zh-TW" altLang="en-US"/>
          </a:p>
        </p:txBody>
      </p:sp>
    </p:spTree>
    <p:extLst>
      <p:ext uri="{BB962C8B-B14F-4D97-AF65-F5344CB8AC3E}">
        <p14:creationId xmlns:p14="http://schemas.microsoft.com/office/powerpoint/2010/main" val="3167814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This is visualization displays the average feature maps along the channel dimension of backbone features. </a:t>
            </a:r>
          </a:p>
          <a:p>
            <a:pPr marL="171450" indent="-171450">
              <a:buFont typeface="Arial" panose="020B0604020202020204" pitchFamily="34" charset="0"/>
              <a:buChar char="•"/>
            </a:pPr>
            <a:r>
              <a:rPr lang="en-US" altLang="zh-TW" dirty="0"/>
              <a:t>Here we can observe that the synthesized images produced by part (b) has oversmoothed texture. It indiscriminately(</a:t>
            </a:r>
            <a:r>
              <a:rPr lang="zh-TW" altLang="en-US" dirty="0"/>
              <a:t>無差別地</a:t>
            </a:r>
            <a:r>
              <a:rPr lang="en-US" altLang="zh-TW" dirty="0"/>
              <a:t>) amplifies all channels of xl by multiplying αl.</a:t>
            </a:r>
          </a:p>
          <a:p>
            <a:pPr marL="171450" indent="-171450">
              <a:buFont typeface="Arial" panose="020B0604020202020204" pitchFamily="34" charset="0"/>
              <a:buChar char="•"/>
            </a:pPr>
            <a:r>
              <a:rPr lang="en-US" altLang="zh-TW" dirty="0" err="1"/>
              <a:t>Hence,they</a:t>
            </a:r>
            <a:r>
              <a:rPr lang="en-US" altLang="zh-TW" dirty="0"/>
              <a:t> confine the scaling operation to the half channels of xl.</a:t>
            </a:r>
          </a:p>
          <a:p>
            <a:pPr marL="171450" indent="-171450">
              <a:buFont typeface="Arial" panose="020B0604020202020204" pitchFamily="34" charset="0"/>
              <a:buChar char="•"/>
            </a:pPr>
            <a:r>
              <a:rPr lang="en-US" altLang="zh-TW" dirty="0"/>
              <a:t>In this formula, If </a:t>
            </a:r>
            <a:r>
              <a:rPr lang="en-US" altLang="zh-TW" dirty="0" err="1"/>
              <a:t>i</a:t>
            </a:r>
            <a:r>
              <a:rPr lang="en-US" altLang="zh-TW" dirty="0"/>
              <a:t> is less than half C, multiply the backbone feature </a:t>
            </a:r>
            <a:r>
              <a:rPr lang="en-US" altLang="zh-TW" dirty="0" err="1"/>
              <a:t>xi,l</a:t>
            </a:r>
            <a:r>
              <a:rPr lang="en-US" altLang="zh-TW" dirty="0"/>
              <a:t> by αl to adjust the feature. Otherwise, keep the original </a:t>
            </a:r>
            <a:r>
              <a:rPr lang="en-US" altLang="zh-TW" dirty="0" err="1"/>
              <a:t>xi,l</a:t>
            </a:r>
            <a:r>
              <a:rPr lang="en-US" altLang="zh-TW" dirty="0"/>
              <a:t> without any adjustment.</a:t>
            </a:r>
          </a:p>
          <a:p>
            <a:pPr marL="171450" indent="-171450">
              <a:buFont typeface="Arial" panose="020B0604020202020204" pitchFamily="34" charset="0"/>
              <a:buChar char="•"/>
            </a:pPr>
            <a:r>
              <a:rPr lang="en-US" altLang="zh-TW" dirty="0"/>
              <a:t>I framed it with a red box. It can be clearly seen that b is scaling all channels has over-smoothing results.</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14</a:t>
            </a:fld>
            <a:endParaRPr lang="zh-TW" altLang="en-US"/>
          </a:p>
        </p:txBody>
      </p:sp>
    </p:spTree>
    <p:extLst>
      <p:ext uri="{BB962C8B-B14F-4D97-AF65-F5344CB8AC3E}">
        <p14:creationId xmlns:p14="http://schemas.microsoft.com/office/powerpoint/2010/main" val="15102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This part is the operation of skip factors. To alleviate the problem of over-smoothed textures, the skip features are Fourier transformed and spectral modulation is employed to selectively reduce the low-frequency components of the skip features.</a:t>
            </a:r>
          </a:p>
          <a:p>
            <a:pPr marL="171450" indent="-171450">
              <a:buFont typeface="Arial" panose="020B0604020202020204" pitchFamily="34" charset="0"/>
              <a:buChar char="•"/>
            </a:pPr>
            <a:r>
              <a:rPr lang="en-US" altLang="zh-TW" dirty="0"/>
              <a:t>Express mathematically that the operation is as left formula.</a:t>
            </a:r>
          </a:p>
          <a:p>
            <a:pPr marL="171450" indent="-171450">
              <a:buFont typeface="Arial" panose="020B0604020202020204" pitchFamily="34" charset="0"/>
              <a:buChar char="•"/>
            </a:pPr>
            <a:r>
              <a:rPr lang="en-US" altLang="zh-TW" dirty="0"/>
              <a:t>The formula on the right is β. which expresses that if the radius is less than threshold frequency, it will be suppressed by sl.</a:t>
            </a:r>
          </a:p>
          <a:p>
            <a:pPr marL="171450" indent="-171450">
              <a:buFont typeface="Arial" panose="020B0604020202020204" pitchFamily="34" charset="0"/>
              <a:buChar char="•"/>
            </a:pPr>
            <a:r>
              <a:rPr lang="en-US" altLang="zh-TW" dirty="0" err="1"/>
              <a:t>sl</a:t>
            </a:r>
            <a:r>
              <a:rPr lang="en-US" altLang="zh-TW" dirty="0"/>
              <a:t> is adjust the low-frequency components of skip features in the Fourier frequency domain.</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15</a:t>
            </a:fld>
            <a:endParaRPr lang="zh-TW" altLang="en-US"/>
          </a:p>
        </p:txBody>
      </p:sp>
    </p:spTree>
    <p:extLst>
      <p:ext uri="{BB962C8B-B14F-4D97-AF65-F5344CB8AC3E}">
        <p14:creationId xmlns:p14="http://schemas.microsoft.com/office/powerpoint/2010/main" val="2262786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This figure is comparison of the without skip scaling and with skip scaling, it can be clearly observed that with skip scaling has more obvious details.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Because it will reduce the low-frequency components of the skip features.</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16</a:t>
            </a:fld>
            <a:endParaRPr lang="zh-TW" altLang="en-US"/>
          </a:p>
        </p:txBody>
      </p:sp>
    </p:spTree>
    <p:extLst>
      <p:ext uri="{BB962C8B-B14F-4D97-AF65-F5344CB8AC3E}">
        <p14:creationId xmlns:p14="http://schemas.microsoft.com/office/powerpoint/2010/main" val="3530108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This part is </a:t>
            </a:r>
            <a:r>
              <a:rPr lang="sq-AL" altLang="zh-TW" sz="1200" b="1" dirty="0"/>
              <a:t>Text-to-Image Generation</a:t>
            </a:r>
            <a:r>
              <a:rPr lang="en-US" altLang="zh-TW" sz="1200" b="1"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By Integrating </a:t>
            </a:r>
            <a:r>
              <a:rPr lang="en-US" altLang="zh-TW" dirty="0" err="1"/>
              <a:t>FreeU</a:t>
            </a:r>
            <a:r>
              <a:rPr lang="en-US" altLang="zh-TW" dirty="0"/>
              <a:t> into Stable Diffusion-XL, Stable Diffusion is a latent text-to-image diffusion model renowned for its capability to generate photorealistic images based on textual input, the figure 11 show that the generation capability is significantly enhanced.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dirty="0"/>
              <a:t>In addition, they also conducted a quantitative evaluation. They gave 120 participants a text prompt and two composite images, one was SD and the other was </a:t>
            </a:r>
            <a:r>
              <a:rPr lang="en-US" altLang="zh-TW" sz="1200" b="0" dirty="0" err="1"/>
              <a:t>SD+FreeU</a:t>
            </a:r>
            <a:r>
              <a:rPr lang="en-US" altLang="zh-TW" sz="1200" b="0" dirty="0"/>
              <a:t>, and asked to choose which image they considered superior in terms of image-text alignment and quality.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dirty="0"/>
              <a:t>Table 1 is the result of voting. It can be seen that </a:t>
            </a:r>
            <a:r>
              <a:rPr lang="en-US" altLang="zh-TW" sz="1200" b="0" dirty="0" err="1"/>
              <a:t>FreeU</a:t>
            </a:r>
            <a:r>
              <a:rPr lang="en-US" altLang="zh-TW" sz="1200" b="0" dirty="0"/>
              <a:t> is better than SD in image quality and image-text alignment.</a:t>
            </a:r>
            <a:endParaRPr lang="zh-TW" altLang="en-US" sz="1200" b="0" dirty="0"/>
          </a:p>
          <a:p>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18</a:t>
            </a:fld>
            <a:endParaRPr lang="zh-TW" altLang="en-US"/>
          </a:p>
        </p:txBody>
      </p:sp>
    </p:spTree>
    <p:extLst>
      <p:ext uri="{BB962C8B-B14F-4D97-AF65-F5344CB8AC3E}">
        <p14:creationId xmlns:p14="http://schemas.microsoft.com/office/powerpoint/2010/main" val="25333292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In the </a:t>
            </a:r>
            <a:r>
              <a:rPr lang="sq-AL" altLang="zh-TW" sz="1200" b="1" dirty="0"/>
              <a:t>Text-to-Video Generation</a:t>
            </a:r>
            <a:r>
              <a:rPr lang="en-US" altLang="zh-TW" sz="1200" b="1" dirty="0"/>
              <a:t>,</a:t>
            </a:r>
            <a:r>
              <a:rPr lang="en-US" altLang="zh-TW" sz="1200" b="0" dirty="0"/>
              <a:t>they injected </a:t>
            </a:r>
            <a:r>
              <a:rPr lang="en-US" altLang="zh-TW" dirty="0" err="1"/>
              <a:t>FreeU</a:t>
            </a:r>
            <a:r>
              <a:rPr lang="en-US" altLang="zh-TW" dirty="0"/>
              <a:t> into </a:t>
            </a:r>
            <a:r>
              <a:rPr lang="en-US" altLang="zh-TW" dirty="0" err="1"/>
              <a:t>ModelScope</a:t>
            </a:r>
            <a:r>
              <a:rPr lang="en-US" altLang="zh-TW" dirty="0"/>
              <a:t> can further hone video synthesis capabilities, the </a:t>
            </a:r>
            <a:r>
              <a:rPr lang="fr-FR" altLang="zh-TW" dirty="0">
                <a:solidFill>
                  <a:srgbClr val="000000"/>
                </a:solidFill>
                <a:latin typeface="NimbusRomNo9L-Regu"/>
              </a:rPr>
              <a:t>ModelScope is a text-to-video diffusion </a:t>
            </a:r>
            <a:r>
              <a:rPr lang="en-US" altLang="zh-TW" dirty="0">
                <a:solidFill>
                  <a:srgbClr val="000000"/>
                </a:solidFill>
                <a:latin typeface="NimbusRomNo9L-Regu"/>
              </a:rPr>
              <a:t>model, stands at the forefront of video generation from textual </a:t>
            </a:r>
            <a:r>
              <a:rPr lang="sq-AL" altLang="zh-TW" dirty="0">
                <a:solidFill>
                  <a:srgbClr val="000000"/>
                </a:solidFill>
                <a:latin typeface="NimbusRomNo9L-Regu"/>
              </a:rPr>
              <a:t>descriptions.</a:t>
            </a:r>
            <a:endParaRPr lang="en-US" altLang="zh-TW" dirty="0">
              <a:solidFill>
                <a:srgbClr val="000000"/>
              </a:solidFill>
              <a:latin typeface="NimbusRomNo9L-Regu"/>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solidFill>
                  <a:srgbClr val="000000"/>
                </a:solidFill>
                <a:latin typeface="NimbusRomNo9L-Regu"/>
              </a:rPr>
              <a:t>It can be seen from figure12 that </a:t>
            </a:r>
            <a:r>
              <a:rPr lang="en-US" altLang="zh-TW" dirty="0" err="1">
                <a:solidFill>
                  <a:srgbClr val="000000"/>
                </a:solidFill>
                <a:latin typeface="NimbusRomNo9L-Regu"/>
              </a:rPr>
              <a:t>ModelScope</a:t>
            </a:r>
            <a:r>
              <a:rPr lang="en-US" altLang="zh-TW" dirty="0">
                <a:solidFill>
                  <a:srgbClr val="000000"/>
                </a:solidFill>
                <a:latin typeface="NimbusRomNo9L-Regu"/>
              </a:rPr>
              <a:t> plus </a:t>
            </a:r>
            <a:r>
              <a:rPr lang="en-US" altLang="zh-TW" dirty="0" err="1">
                <a:solidFill>
                  <a:srgbClr val="000000"/>
                </a:solidFill>
                <a:latin typeface="NimbusRomNo9L-Regu"/>
              </a:rPr>
              <a:t>FreeU</a:t>
            </a:r>
            <a:r>
              <a:rPr lang="en-US" altLang="zh-TW" dirty="0">
                <a:solidFill>
                  <a:srgbClr val="000000"/>
                </a:solidFill>
                <a:latin typeface="NimbusRomNo9L-Regu"/>
              </a:rPr>
              <a:t> shows significantly improved appearance and motion compared to </a:t>
            </a:r>
            <a:r>
              <a:rPr lang="en-US" altLang="zh-TW" dirty="0" err="1">
                <a:solidFill>
                  <a:srgbClr val="000000"/>
                </a:solidFill>
                <a:latin typeface="NimbusRomNo9L-Regu"/>
              </a:rPr>
              <a:t>ModelScope</a:t>
            </a:r>
            <a:r>
              <a:rPr lang="en-US" altLang="zh-TW" dirty="0">
                <a:solidFill>
                  <a:srgbClr val="000000"/>
                </a:solidFill>
                <a:latin typeface="NimbusRomNo9L-Regu"/>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solidFill>
                  <a:srgbClr val="000000"/>
                </a:solidFill>
                <a:latin typeface="NimbusRomNo9L-Regu"/>
              </a:rPr>
              <a:t>The table 2, similar to the previous page, quantitative </a:t>
            </a:r>
            <a:r>
              <a:rPr lang="en-US" altLang="zh-TW" dirty="0"/>
              <a:t>evaluation</a:t>
            </a:r>
            <a:r>
              <a:rPr lang="en-US" altLang="zh-TW" dirty="0">
                <a:solidFill>
                  <a:srgbClr val="000000"/>
                </a:solidFill>
                <a:latin typeface="NimbusRomNo9L-Regu"/>
              </a:rPr>
              <a:t> of text-to-video conversion. It is obvious that most participants prefer the video generated with </a:t>
            </a:r>
            <a:r>
              <a:rPr lang="en-US" altLang="zh-TW" dirty="0" err="1">
                <a:solidFill>
                  <a:srgbClr val="000000"/>
                </a:solidFill>
                <a:latin typeface="NimbusRomNo9L-Regu"/>
              </a:rPr>
              <a:t>FreeU</a:t>
            </a:r>
            <a:endParaRPr lang="zh-TW"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TW" altLang="en-US" sz="1200" b="0" dirty="0"/>
          </a:p>
          <a:p>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19</a:t>
            </a:fld>
            <a:endParaRPr lang="zh-TW" altLang="en-US"/>
          </a:p>
        </p:txBody>
      </p:sp>
    </p:spTree>
    <p:extLst>
      <p:ext uri="{BB962C8B-B14F-4D97-AF65-F5344CB8AC3E}">
        <p14:creationId xmlns:p14="http://schemas.microsoft.com/office/powerpoint/2010/main" val="4106664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In the </a:t>
            </a:r>
            <a:r>
              <a:rPr lang="sq-AL" altLang="zh-TW" sz="1200" b="1" dirty="0"/>
              <a:t>Ablation Study</a:t>
            </a:r>
          </a:p>
          <a:p>
            <a:pPr marL="171450" indent="-171450">
              <a:buFont typeface="Arial" panose="020B0604020202020204" pitchFamily="34" charset="0"/>
              <a:buChar char="•"/>
            </a:pPr>
            <a:r>
              <a:rPr lang="en-US" altLang="zh-TW" dirty="0"/>
              <a:t>Figure13  shows Fourier relative log amplitudes of SD with or without </a:t>
            </a:r>
            <a:r>
              <a:rPr lang="en-US" altLang="zh-TW" dirty="0" err="1"/>
              <a:t>FreeU</a:t>
            </a:r>
            <a:r>
              <a:rPr lang="en-US" altLang="zh-TW" dirty="0"/>
              <a:t> within the denoising process, we can see that </a:t>
            </a:r>
            <a:r>
              <a:rPr lang="en-US" altLang="zh-TW" dirty="0" err="1"/>
              <a:t>FreeU</a:t>
            </a:r>
            <a:r>
              <a:rPr lang="en-US" altLang="zh-TW" dirty="0"/>
              <a:t> can reduce high-frequency information at each step of the denoising process.</a:t>
            </a:r>
          </a:p>
          <a:p>
            <a:pPr marL="171450" indent="-171450">
              <a:buFont typeface="Arial" panose="020B0604020202020204" pitchFamily="34" charset="0"/>
              <a:buChar char="•"/>
            </a:pPr>
            <a:r>
              <a:rPr lang="en-US" altLang="zh-TW" dirty="0"/>
              <a:t>In figure14, we observe that the feature maps produced by </a:t>
            </a:r>
            <a:r>
              <a:rPr lang="en-US" altLang="zh-TW" dirty="0" err="1"/>
              <a:t>FreeU</a:t>
            </a:r>
            <a:r>
              <a:rPr lang="en-US" altLang="zh-TW" dirty="0"/>
              <a:t> contain more obvious structural information.</a:t>
            </a:r>
          </a:p>
          <a:p>
            <a:pPr marL="171450" indent="-171450">
              <a:buFont typeface="Arial" panose="020B0604020202020204" pitchFamily="34" charset="0"/>
              <a:buChar char="•"/>
            </a:pPr>
            <a:r>
              <a:rPr lang="en-US" altLang="zh-TW" dirty="0"/>
              <a:t>Figure 15 shows the results of introducing the backbone feature scaling factor b and the skip feature scaling factor s. It can be observed that </a:t>
            </a:r>
            <a:r>
              <a:rPr lang="en-US" altLang="zh-TW" dirty="0" err="1"/>
              <a:t>SD+FreeU</a:t>
            </a:r>
            <a:r>
              <a:rPr lang="en-US" altLang="zh-TW" dirty="0"/>
              <a:t>(b) produces a rabbit with normal arms and ears. Although it is improved, it occasionally leads to over-smoothing. So s is introduced to solve this problem.</a:t>
            </a:r>
          </a:p>
          <a:p>
            <a:pPr marL="171450" indent="-171450">
              <a:buFont typeface="Arial" panose="020B0604020202020204" pitchFamily="34" charset="0"/>
              <a:buChar char="•"/>
            </a:pPr>
            <a:r>
              <a:rPr lang="en-US" altLang="zh-TW" dirty="0"/>
              <a:t>We can see that the combination of </a:t>
            </a:r>
            <a:r>
              <a:rPr lang="en-US" altLang="zh-TW" dirty="0" err="1"/>
              <a:t>SD+FreeU</a:t>
            </a:r>
            <a:r>
              <a:rPr lang="en-US" altLang="zh-TW" dirty="0"/>
              <a:t>(</a:t>
            </a:r>
            <a:r>
              <a:rPr lang="en-US" altLang="zh-TW" dirty="0" err="1"/>
              <a:t>b&amp;s</a:t>
            </a:r>
            <a:r>
              <a:rPr lang="en-US" altLang="zh-TW" dirty="0"/>
              <a:t>) produces more realistic images.</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20</a:t>
            </a:fld>
            <a:endParaRPr lang="zh-TW" altLang="en-US"/>
          </a:p>
        </p:txBody>
      </p:sp>
    </p:spTree>
    <p:extLst>
      <p:ext uri="{BB962C8B-B14F-4D97-AF65-F5344CB8AC3E}">
        <p14:creationId xmlns:p14="http://schemas.microsoft.com/office/powerpoint/2010/main" val="4089536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Figure 16 is a comparison of image generation with different backbone factors.</a:t>
            </a:r>
          </a:p>
          <a:p>
            <a:pPr marL="171450" indent="-171450">
              <a:buFont typeface="Arial" panose="020B0604020202020204" pitchFamily="34" charset="0"/>
              <a:buChar char="•"/>
            </a:pPr>
            <a:r>
              <a:rPr lang="en-US" altLang="zh-TW" dirty="0"/>
              <a:t>Here we observe that the image quality of </a:t>
            </a:r>
            <a:r>
              <a:rPr lang="en-US" altLang="zh-TW" dirty="0" err="1"/>
              <a:t>FreeU</a:t>
            </a:r>
            <a:r>
              <a:rPr lang="en-US" altLang="zh-TW" dirty="0"/>
              <a:t> with constant factor in part b is better than SD, but there will be over-smoothing of textures and poor color oversaturation. See again part (c), </a:t>
            </a:r>
            <a:r>
              <a:rPr lang="en-US" altLang="zh-TW" dirty="0" err="1"/>
              <a:t>FreeU</a:t>
            </a:r>
            <a:r>
              <a:rPr lang="en-US" altLang="zh-TW" dirty="0"/>
              <a:t> with structure-dependent scaling factor graph effectively alleviates these problems using adaptive scaling.</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21</a:t>
            </a:fld>
            <a:endParaRPr lang="zh-TW" altLang="en-US"/>
          </a:p>
        </p:txBody>
      </p:sp>
    </p:spTree>
    <p:extLst>
      <p:ext uri="{BB962C8B-B14F-4D97-AF65-F5344CB8AC3E}">
        <p14:creationId xmlns:p14="http://schemas.microsoft.com/office/powerpoint/2010/main" val="959574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The conclusion is summarized in the following three points:</a:t>
            </a:r>
          </a:p>
          <a:p>
            <a:pPr marL="171450" indent="-171450">
              <a:buFont typeface="Arial" panose="020B0604020202020204" pitchFamily="34" charset="0"/>
              <a:buChar char="•"/>
            </a:pPr>
            <a:r>
              <a:rPr lang="en-US" altLang="zh-TW" dirty="0"/>
              <a:t>The advantages of </a:t>
            </a:r>
            <a:r>
              <a:rPr lang="en-US" altLang="zh-TW" dirty="0" err="1"/>
              <a:t>FreeU</a:t>
            </a:r>
            <a:r>
              <a:rPr lang="en-US" altLang="zh-TW" dirty="0"/>
              <a:t> are no additional training or fine-tuning is required, which can greatly improve the quality of diffusion model samples.</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23</a:t>
            </a:fld>
            <a:endParaRPr lang="zh-TW" altLang="en-US"/>
          </a:p>
        </p:txBody>
      </p:sp>
    </p:spTree>
    <p:extLst>
      <p:ext uri="{BB962C8B-B14F-4D97-AF65-F5344CB8AC3E}">
        <p14:creationId xmlns:p14="http://schemas.microsoft.com/office/powerpoint/2010/main" val="849824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is outline.</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2</a:t>
            </a:fld>
            <a:endParaRPr lang="zh-TW" altLang="en-US"/>
          </a:p>
        </p:txBody>
      </p:sp>
    </p:spTree>
    <p:extLst>
      <p:ext uri="{BB962C8B-B14F-4D97-AF65-F5344CB8AC3E}">
        <p14:creationId xmlns:p14="http://schemas.microsoft.com/office/powerpoint/2010/main" val="405649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The first one is the introduction.</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3</a:t>
            </a:fld>
            <a:endParaRPr lang="zh-TW" altLang="en-US"/>
          </a:p>
        </p:txBody>
      </p:sp>
    </p:spTree>
    <p:extLst>
      <p:ext uri="{BB962C8B-B14F-4D97-AF65-F5344CB8AC3E}">
        <p14:creationId xmlns:p14="http://schemas.microsoft.com/office/powerpoint/2010/main" val="1270746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First, I want to introduce the Diffusion model and U-Net background.</a:t>
            </a:r>
          </a:p>
          <a:p>
            <a:pPr marL="171450" indent="-171450">
              <a:buFont typeface="Arial" panose="020B0604020202020204" pitchFamily="34" charset="0"/>
              <a:buChar char="•"/>
            </a:pPr>
            <a:r>
              <a:rPr lang="en-US" altLang="zh-TW" dirty="0"/>
              <a:t>In the diffusion process, Gaussian noise is gradually added to the input data and eventually corrupts it into approximately pure Gaussian noise.</a:t>
            </a:r>
          </a:p>
          <a:p>
            <a:pPr marL="171450" indent="-171450">
              <a:buFont typeface="Arial" panose="020B0604020202020204" pitchFamily="34" charset="0"/>
              <a:buChar char="•"/>
            </a:pPr>
            <a:r>
              <a:rPr lang="en-US" altLang="zh-TW" dirty="0"/>
              <a:t>During the denoising process, the original input data is recovered from its noise state through a learned sequence of inverse diffusion operations</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4</a:t>
            </a:fld>
            <a:endParaRPr lang="zh-TW" altLang="en-US"/>
          </a:p>
        </p:txBody>
      </p:sp>
    </p:spTree>
    <p:extLst>
      <p:ext uri="{BB962C8B-B14F-4D97-AF65-F5344CB8AC3E}">
        <p14:creationId xmlns:p14="http://schemas.microsoft.com/office/powerpoint/2010/main" val="1570068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This part discusses the problems of using the U-net architecture. First, we introduce the functions of the backbone and skip connections.</a:t>
            </a:r>
          </a:p>
          <a:p>
            <a:r>
              <a:rPr lang="en-US" altLang="zh-TW" dirty="0"/>
              <a:t>The main ….</a:t>
            </a:r>
          </a:p>
          <a:p>
            <a:r>
              <a:rPr lang="en-US" altLang="zh-TW" dirty="0"/>
              <a:t>Skip…</a:t>
            </a:r>
          </a:p>
          <a:p>
            <a:r>
              <a:rPr lang="en-US" altLang="zh-TW" dirty="0"/>
              <a:t>However… because…</a:t>
            </a:r>
          </a:p>
          <a:p>
            <a:r>
              <a:rPr lang="en-US" altLang="zh-TW" dirty="0"/>
              <a:t>What is the low and high </a:t>
            </a:r>
            <a:r>
              <a:rPr lang="en-US" altLang="zh-TW" dirty="0" err="1"/>
              <a:t>frenquency</a:t>
            </a:r>
            <a:r>
              <a:rPr lang="en-US" altLang="zh-TW" dirty="0"/>
              <a:t>?</a:t>
            </a:r>
          </a:p>
          <a:p>
            <a:r>
              <a:rPr lang="en-US" altLang="zh-TW" dirty="0"/>
              <a:t>Low-frequency features are mainly responsible for the overall structure and color distribution of the image (such as object outlines, background).</a:t>
            </a:r>
          </a:p>
          <a:p>
            <a:r>
              <a:rPr lang="en-US" altLang="zh-TW" dirty="0"/>
              <a:t>High frequency features are responsible for details (e.g. edges, texture).</a:t>
            </a:r>
          </a:p>
          <a:p>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6</a:t>
            </a:fld>
            <a:endParaRPr lang="zh-TW" altLang="en-US"/>
          </a:p>
        </p:txBody>
      </p:sp>
    </p:spTree>
    <p:extLst>
      <p:ext uri="{BB962C8B-B14F-4D97-AF65-F5344CB8AC3E}">
        <p14:creationId xmlns:p14="http://schemas.microsoft.com/office/powerpoint/2010/main" val="1221489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Because of the problems mentioned above, it is necessary to balance the feature contributions of the backbone and skip connections of the U-Net architecture.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They introduced the </a:t>
            </a:r>
            <a:r>
              <a:rPr lang="en-US" altLang="zh-TW" dirty="0" err="1"/>
              <a:t>FreeU</a:t>
            </a:r>
            <a:r>
              <a:rPr lang="en-US" altLang="zh-TW" dirty="0"/>
              <a:t> architecture and used two modulation factors, one is the backbone feature factor, which aims to amplify the feature map of the backbone to enhance the denoising process, but there will be a problem of over-smoothing of the texture, so another skip feature scaling factor is needed to alleviate this problem.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The benefit of </a:t>
            </a:r>
            <a:r>
              <a:rPr lang="en-US" altLang="zh-TW" dirty="0" err="1"/>
              <a:t>FreeU</a:t>
            </a:r>
            <a:r>
              <a:rPr lang="en-US" altLang="zh-TW" dirty="0"/>
              <a:t> is the potential to improve sample quality without the computational overhead of additional training or fine-tuning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7</a:t>
            </a:fld>
            <a:endParaRPr lang="zh-TW" altLang="en-US"/>
          </a:p>
        </p:txBody>
      </p:sp>
    </p:spTree>
    <p:extLst>
      <p:ext uri="{BB962C8B-B14F-4D97-AF65-F5344CB8AC3E}">
        <p14:creationId xmlns:p14="http://schemas.microsoft.com/office/powerpoint/2010/main" val="205221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This part is </a:t>
            </a:r>
            <a:r>
              <a:rPr lang="en-US" altLang="zh-TW" sz="1200" b="1" dirty="0"/>
              <a:t>how to Generate Images from Noise During Denoising Process.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dirty="0"/>
              <a:t>First, explain the generation process of the diffusion model. Starting from the Gaussian noise distribution, the input data is pure noise data without any semantics or structure. Next, the model enters the inverse diffusion process, which is the noise removal process. Following this formula, the formula is the probability of generating the previous stage data xt-1 given the current data </a:t>
            </a:r>
            <a:r>
              <a:rPr lang="en-US" altLang="zh-TW" sz="1200" b="0" dirty="0" err="1"/>
              <a:t>xt.</a:t>
            </a:r>
            <a:endParaRPr lang="en-US" altLang="zh-TW" sz="1200" b="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dirty="0"/>
              <a:t>Next is the trajectory sequence. The entire generation process can be expressed as a trajectory sequence from Gaussian noise to clear image, </a:t>
            </a:r>
            <a:r>
              <a:rPr lang="en-US" altLang="zh-TW" sz="1200" b="0" dirty="0" err="1"/>
              <a:t>xT</a:t>
            </a:r>
            <a:r>
              <a:rPr lang="en-US" altLang="zh-TW" sz="1200" b="0" dirty="0"/>
              <a:t> represents the initial pure Gaussian noise, and x0 is the final generated clear sample.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sz="1200" b="0" dirty="0"/>
              <a:t>While actually performs the denoising operation is ϵθ, which is the denoising model. Its goal is to learn to remove unwanted noise at each step while preserving important features of the image.</a:t>
            </a:r>
          </a:p>
          <a:p>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9</a:t>
            </a:fld>
            <a:endParaRPr lang="zh-TW" altLang="en-US"/>
          </a:p>
        </p:txBody>
      </p:sp>
    </p:spTree>
    <p:extLst>
      <p:ext uri="{BB962C8B-B14F-4D97-AF65-F5344CB8AC3E}">
        <p14:creationId xmlns:p14="http://schemas.microsoft.com/office/powerpoint/2010/main" val="2847584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indent="-171450">
              <a:buFont typeface="Arial" panose="020B0604020202020204" pitchFamily="34" charset="0"/>
              <a:buChar char="•"/>
            </a:pPr>
            <a:r>
              <a:rPr lang="en-US" altLang="zh-TW" dirty="0"/>
              <a:t>This part is to observe the difference between low-frequency and high-frequency features in the denoising process. </a:t>
            </a:r>
          </a:p>
          <a:p>
            <a:pPr marL="171450" indent="-171450">
              <a:buFont typeface="Arial" panose="020B0604020202020204" pitchFamily="34" charset="0"/>
              <a:buChar char="•"/>
            </a:pPr>
            <a:r>
              <a:rPr lang="en-US" altLang="zh-TW" dirty="0"/>
              <a:t>From Denoising process visualization, the uppermost row provides the progressive denoising process, showcasing the generated images across successive iterations. The subsequent two rows exhibit the associated low -frequency and high-frequency spatial domain information after the inverse Fourier Transform, aligning with each respective step.</a:t>
            </a:r>
          </a:p>
          <a:p>
            <a:pPr marL="171450" indent="-171450">
              <a:buFont typeface="Arial" panose="020B0604020202020204" pitchFamily="34" charset="0"/>
              <a:buChar char="•"/>
            </a:pPr>
            <a:r>
              <a:rPr lang="en-US" altLang="zh-TW" dirty="0"/>
              <a:t>We can see obvious high-frequency changes, because denoising mainly targets high-frequency noise.</a:t>
            </a:r>
          </a:p>
          <a:p>
            <a:pPr marL="171450" indent="-171450">
              <a:buFont typeface="Arial" panose="020B0604020202020204" pitchFamily="34" charset="0"/>
              <a:buChar char="•"/>
            </a:pPr>
            <a:r>
              <a:rPr lang="en-US" altLang="zh-TW" dirty="0"/>
              <a:t>And from the Relative log amplitudes of Fourier, it is observed that the amplitude of high-frequency components decreases rapidly</a:t>
            </a:r>
          </a:p>
          <a:p>
            <a:pPr marL="171450" indent="-171450">
              <a:buFont typeface="Arial" panose="020B0604020202020204" pitchFamily="34" charset="0"/>
              <a:buChar char="•"/>
            </a:pPr>
            <a:r>
              <a:rPr lang="en-US" altLang="zh-TW" dirty="0"/>
              <a:t>Therefore, the denoising process needs to eliminate noise while retaining the indispensable(</a:t>
            </a:r>
            <a:r>
              <a:rPr lang="zh-TW" altLang="en-US" dirty="0"/>
              <a:t>不可或缺的</a:t>
            </a:r>
            <a:r>
              <a:rPr lang="en-US" altLang="zh-TW" dirty="0"/>
              <a:t>) complex details</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10</a:t>
            </a:fld>
            <a:endParaRPr lang="zh-TW" altLang="en-US"/>
          </a:p>
        </p:txBody>
      </p:sp>
    </p:spTree>
    <p:extLst>
      <p:ext uri="{BB962C8B-B14F-4D97-AF65-F5344CB8AC3E}">
        <p14:creationId xmlns:p14="http://schemas.microsoft.com/office/powerpoint/2010/main" val="1486282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TW" dirty="0"/>
              <a:t>This part is </a:t>
            </a:r>
            <a:r>
              <a:rPr lang="en-US" altLang="zh-TW" sz="1200" b="1" dirty="0"/>
              <a:t>How does Diffusion U-Net Perform Denoising</a:t>
            </a:r>
            <a:endParaRPr lang="zh-TW" altLang="en-US" sz="1200" b="1" dirty="0"/>
          </a:p>
          <a:p>
            <a:pPr marL="171450" indent="-171450">
              <a:buFont typeface="Arial" panose="020B0604020202020204" pitchFamily="34" charset="0"/>
              <a:buChar char="•"/>
            </a:pPr>
            <a:r>
              <a:rPr lang="en-US" altLang="zh-TW" dirty="0"/>
              <a:t>Researchers conduct a controlled experiment to introduce two multiplicative scaling factors b and s to modulate the feature maps generated by the backbone and skip connections respectively.</a:t>
            </a:r>
          </a:p>
          <a:p>
            <a:pPr marL="171450" indent="-171450">
              <a:buFont typeface="Arial" panose="020B0604020202020204" pitchFamily="34" charset="0"/>
              <a:buChar char="•"/>
            </a:pPr>
            <a:r>
              <a:rPr lang="en-US" altLang="zh-TW" dirty="0"/>
              <a:t>Left figure is effect of backbone and skip connection scaling </a:t>
            </a:r>
            <a:r>
              <a:rPr lang="en-US" altLang="zh-TW" dirty="0" err="1"/>
              <a:t>factors,We</a:t>
            </a:r>
            <a:r>
              <a:rPr lang="en-US" altLang="zh-TW" dirty="0"/>
              <a:t> can see to increase the scale factor b of the backbone significantly increases the quality of image generation. When b equals 0.6, the generated image still has a lot of noise, but when b equals 1.4, it can generate clear image. However, adjusting the scaling factor s of the skip connection has a limited impact on the quality of the generated image.</a:t>
            </a:r>
          </a:p>
          <a:p>
            <a:pPr marL="171450" indent="-171450">
              <a:buFont typeface="Arial" panose="020B0604020202020204" pitchFamily="34" charset="0"/>
              <a:buChar char="•"/>
            </a:pPr>
            <a:r>
              <a:rPr lang="en-US" altLang="zh-TW" dirty="0"/>
              <a:t>Right figure is Relative log amplitudes of Fourier with variations of the backbone scaling factor </a:t>
            </a:r>
            <a:r>
              <a:rPr lang="en-US" altLang="zh-TW" dirty="0" err="1"/>
              <a:t>b,we</a:t>
            </a:r>
            <a:r>
              <a:rPr lang="en-US" altLang="zh-TW" dirty="0"/>
              <a:t> can see the corresponding increase in b results in the suppression of high-frequency components in the images produced by the diffusion model.</a:t>
            </a:r>
          </a:p>
          <a:p>
            <a:pPr marL="171450" indent="-171450">
              <a:buFont typeface="Arial" panose="020B0604020202020204" pitchFamily="34" charset="0"/>
              <a:buChar char="•"/>
            </a:pPr>
            <a:r>
              <a:rPr lang="en-US" altLang="zh-TW" dirty="0"/>
              <a:t>Through two figures, we can see that the main function of the U-Net backbone network is to filter out high-frequency noise.</a:t>
            </a:r>
            <a:endParaRPr lang="zh-TW" altLang="en-US" dirty="0"/>
          </a:p>
        </p:txBody>
      </p:sp>
      <p:sp>
        <p:nvSpPr>
          <p:cNvPr id="4" name="投影片編號版面配置區 3"/>
          <p:cNvSpPr>
            <a:spLocks noGrp="1"/>
          </p:cNvSpPr>
          <p:nvPr>
            <p:ph type="sldNum" sz="quarter" idx="5"/>
          </p:nvPr>
        </p:nvSpPr>
        <p:spPr/>
        <p:txBody>
          <a:bodyPr/>
          <a:lstStyle/>
          <a:p>
            <a:fld id="{6DB3F90C-81E5-441F-AA27-94ABEEE54FF3}" type="slidenum">
              <a:rPr lang="zh-TW" altLang="en-US" smtClean="0"/>
              <a:t>11</a:t>
            </a:fld>
            <a:endParaRPr lang="zh-TW" altLang="en-US"/>
          </a:p>
        </p:txBody>
      </p:sp>
    </p:spTree>
    <p:extLst>
      <p:ext uri="{BB962C8B-B14F-4D97-AF65-F5344CB8AC3E}">
        <p14:creationId xmlns:p14="http://schemas.microsoft.com/office/powerpoint/2010/main" val="423623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8397BA9-744E-48B5-9437-4C0F269A82DB}"/>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B26ADC55-9045-420C-AF2F-CB9C96FD91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2C1F11A9-8207-4B2D-9B41-D645E91451BE}"/>
              </a:ext>
            </a:extLst>
          </p:cNvPr>
          <p:cNvSpPr>
            <a:spLocks noGrp="1"/>
          </p:cNvSpPr>
          <p:nvPr>
            <p:ph type="dt" sz="half" idx="10"/>
          </p:nvPr>
        </p:nvSpPr>
        <p:spPr/>
        <p:txBody>
          <a:bodyPr/>
          <a:lstStyle/>
          <a:p>
            <a:fld id="{324134C2-9AA4-4B27-BD07-2BAE86D0C12C}" type="datetimeFigureOut">
              <a:rPr lang="zh-TW" altLang="en-US" smtClean="0"/>
              <a:t>2024/12/16</a:t>
            </a:fld>
            <a:endParaRPr lang="zh-TW" altLang="en-US"/>
          </a:p>
        </p:txBody>
      </p:sp>
      <p:sp>
        <p:nvSpPr>
          <p:cNvPr id="5" name="頁尾版面配置區 4">
            <a:extLst>
              <a:ext uri="{FF2B5EF4-FFF2-40B4-BE49-F238E27FC236}">
                <a16:creationId xmlns:a16="http://schemas.microsoft.com/office/drawing/2014/main" id="{B9B4CFA1-7AEF-40BD-BDA5-C0A98BE40AF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5F1E6E8A-4A2E-44BE-8B69-6CA28372765B}"/>
              </a:ext>
            </a:extLst>
          </p:cNvPr>
          <p:cNvSpPr>
            <a:spLocks noGrp="1"/>
          </p:cNvSpPr>
          <p:nvPr>
            <p:ph type="sldNum" sz="quarter" idx="12"/>
          </p:nvPr>
        </p:nvSpPr>
        <p:spPr/>
        <p:txBody>
          <a:body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13764027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DF8BBB-3C0D-4A96-BFFC-148537CB211D}"/>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43CAC2C-B965-48CC-B79D-9F3A2A210983}"/>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09100E7-A12F-4842-B9BD-A16E7633E68A}"/>
              </a:ext>
            </a:extLst>
          </p:cNvPr>
          <p:cNvSpPr>
            <a:spLocks noGrp="1"/>
          </p:cNvSpPr>
          <p:nvPr>
            <p:ph type="dt" sz="half" idx="10"/>
          </p:nvPr>
        </p:nvSpPr>
        <p:spPr/>
        <p:txBody>
          <a:bodyPr/>
          <a:lstStyle/>
          <a:p>
            <a:fld id="{324134C2-9AA4-4B27-BD07-2BAE86D0C12C}" type="datetimeFigureOut">
              <a:rPr lang="zh-TW" altLang="en-US" smtClean="0"/>
              <a:t>2024/12/16</a:t>
            </a:fld>
            <a:endParaRPr lang="zh-TW" altLang="en-US"/>
          </a:p>
        </p:txBody>
      </p:sp>
      <p:sp>
        <p:nvSpPr>
          <p:cNvPr id="5" name="頁尾版面配置區 4">
            <a:extLst>
              <a:ext uri="{FF2B5EF4-FFF2-40B4-BE49-F238E27FC236}">
                <a16:creationId xmlns:a16="http://schemas.microsoft.com/office/drawing/2014/main" id="{635F0D50-28A0-4F6F-9713-6D7E41815E4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06D1BAB-2DDF-4E80-8584-9844E8ADB78A}"/>
              </a:ext>
            </a:extLst>
          </p:cNvPr>
          <p:cNvSpPr>
            <a:spLocks noGrp="1"/>
          </p:cNvSpPr>
          <p:nvPr>
            <p:ph type="sldNum" sz="quarter" idx="12"/>
          </p:nvPr>
        </p:nvSpPr>
        <p:spPr/>
        <p:txBody>
          <a:body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1290054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8D541E39-CB77-4E0D-B0BA-CB58411F6545}"/>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30C40C3-C5A7-4AF0-9AB2-AA5E63C89F0A}"/>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50B9CD1-E8C8-49C4-8D6F-AED2E50FA3AB}"/>
              </a:ext>
            </a:extLst>
          </p:cNvPr>
          <p:cNvSpPr>
            <a:spLocks noGrp="1"/>
          </p:cNvSpPr>
          <p:nvPr>
            <p:ph type="dt" sz="half" idx="10"/>
          </p:nvPr>
        </p:nvSpPr>
        <p:spPr/>
        <p:txBody>
          <a:bodyPr/>
          <a:lstStyle/>
          <a:p>
            <a:fld id="{324134C2-9AA4-4B27-BD07-2BAE86D0C12C}" type="datetimeFigureOut">
              <a:rPr lang="zh-TW" altLang="en-US" smtClean="0"/>
              <a:t>2024/12/16</a:t>
            </a:fld>
            <a:endParaRPr lang="zh-TW" altLang="en-US"/>
          </a:p>
        </p:txBody>
      </p:sp>
      <p:sp>
        <p:nvSpPr>
          <p:cNvPr id="5" name="頁尾版面配置區 4">
            <a:extLst>
              <a:ext uri="{FF2B5EF4-FFF2-40B4-BE49-F238E27FC236}">
                <a16:creationId xmlns:a16="http://schemas.microsoft.com/office/drawing/2014/main" id="{4A62D4FF-8B03-4C13-8082-A1A7726690E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EFD441F-C433-4E47-8AFA-F58B9E57CA5E}"/>
              </a:ext>
            </a:extLst>
          </p:cNvPr>
          <p:cNvSpPr>
            <a:spLocks noGrp="1"/>
          </p:cNvSpPr>
          <p:nvPr>
            <p:ph type="sldNum" sz="quarter" idx="12"/>
          </p:nvPr>
        </p:nvSpPr>
        <p:spPr/>
        <p:txBody>
          <a:body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3593683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0B8FFED-F72A-4549-BA7E-AF5D0EF3298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DC62C1E-3D60-42B5-80DC-409F6E893EE4}"/>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611D504-9DE7-4B8A-86F8-8A724D2F0595}"/>
              </a:ext>
            </a:extLst>
          </p:cNvPr>
          <p:cNvSpPr>
            <a:spLocks noGrp="1"/>
          </p:cNvSpPr>
          <p:nvPr>
            <p:ph type="dt" sz="half" idx="10"/>
          </p:nvPr>
        </p:nvSpPr>
        <p:spPr/>
        <p:txBody>
          <a:bodyPr/>
          <a:lstStyle/>
          <a:p>
            <a:fld id="{324134C2-9AA4-4B27-BD07-2BAE86D0C12C}" type="datetimeFigureOut">
              <a:rPr lang="zh-TW" altLang="en-US" smtClean="0"/>
              <a:t>2024/12/16</a:t>
            </a:fld>
            <a:endParaRPr lang="zh-TW" altLang="en-US"/>
          </a:p>
        </p:txBody>
      </p:sp>
      <p:sp>
        <p:nvSpPr>
          <p:cNvPr id="5" name="頁尾版面配置區 4">
            <a:extLst>
              <a:ext uri="{FF2B5EF4-FFF2-40B4-BE49-F238E27FC236}">
                <a16:creationId xmlns:a16="http://schemas.microsoft.com/office/drawing/2014/main" id="{550C6049-B40E-4EA2-A936-0D13856252ED}"/>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D8B1BA5-0828-47FC-95D5-B1624DAA851F}"/>
              </a:ext>
            </a:extLst>
          </p:cNvPr>
          <p:cNvSpPr>
            <a:spLocks noGrp="1"/>
          </p:cNvSpPr>
          <p:nvPr>
            <p:ph type="sldNum" sz="quarter" idx="12"/>
          </p:nvPr>
        </p:nvSpPr>
        <p:spPr/>
        <p:txBody>
          <a:body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3965307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251D67-AB9B-4B3F-8EA7-D42102E82722}"/>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E3F8F7FC-12A2-4619-8F7D-145EF075D2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F1BCC714-1AA9-42C9-BE61-0987CCE66301}"/>
              </a:ext>
            </a:extLst>
          </p:cNvPr>
          <p:cNvSpPr>
            <a:spLocks noGrp="1"/>
          </p:cNvSpPr>
          <p:nvPr>
            <p:ph type="dt" sz="half" idx="10"/>
          </p:nvPr>
        </p:nvSpPr>
        <p:spPr/>
        <p:txBody>
          <a:bodyPr/>
          <a:lstStyle/>
          <a:p>
            <a:fld id="{324134C2-9AA4-4B27-BD07-2BAE86D0C12C}" type="datetimeFigureOut">
              <a:rPr lang="zh-TW" altLang="en-US" smtClean="0"/>
              <a:t>2024/12/16</a:t>
            </a:fld>
            <a:endParaRPr lang="zh-TW" altLang="en-US"/>
          </a:p>
        </p:txBody>
      </p:sp>
      <p:sp>
        <p:nvSpPr>
          <p:cNvPr id="5" name="頁尾版面配置區 4">
            <a:extLst>
              <a:ext uri="{FF2B5EF4-FFF2-40B4-BE49-F238E27FC236}">
                <a16:creationId xmlns:a16="http://schemas.microsoft.com/office/drawing/2014/main" id="{9BE25C03-F290-4D71-9B9F-E360ED5FB27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8EE1FF3-C305-4AC6-919A-F8A95F2CE5A6}"/>
              </a:ext>
            </a:extLst>
          </p:cNvPr>
          <p:cNvSpPr>
            <a:spLocks noGrp="1"/>
          </p:cNvSpPr>
          <p:nvPr>
            <p:ph type="sldNum" sz="quarter" idx="12"/>
          </p:nvPr>
        </p:nvSpPr>
        <p:spPr/>
        <p:txBody>
          <a:body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2112560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EB5A316-6DA5-4813-AE1E-ECF640718E3C}"/>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4D45E4A-D3A8-4D7C-9C84-97CB76537E4F}"/>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5B0C434-6BA6-40E8-9DC7-30ED9D273AAC}"/>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45024C3-D3B4-4495-834F-D3958516F409}"/>
              </a:ext>
            </a:extLst>
          </p:cNvPr>
          <p:cNvSpPr>
            <a:spLocks noGrp="1"/>
          </p:cNvSpPr>
          <p:nvPr>
            <p:ph type="dt" sz="half" idx="10"/>
          </p:nvPr>
        </p:nvSpPr>
        <p:spPr/>
        <p:txBody>
          <a:bodyPr/>
          <a:lstStyle/>
          <a:p>
            <a:fld id="{324134C2-9AA4-4B27-BD07-2BAE86D0C12C}" type="datetimeFigureOut">
              <a:rPr lang="zh-TW" altLang="en-US" smtClean="0"/>
              <a:t>2024/12/16</a:t>
            </a:fld>
            <a:endParaRPr lang="zh-TW" altLang="en-US"/>
          </a:p>
        </p:txBody>
      </p:sp>
      <p:sp>
        <p:nvSpPr>
          <p:cNvPr id="6" name="頁尾版面配置區 5">
            <a:extLst>
              <a:ext uri="{FF2B5EF4-FFF2-40B4-BE49-F238E27FC236}">
                <a16:creationId xmlns:a16="http://schemas.microsoft.com/office/drawing/2014/main" id="{520CE4A6-FDB2-49AD-AE6F-C34889256E2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A85955C5-83E2-4E1B-8722-5953C1344DD2}"/>
              </a:ext>
            </a:extLst>
          </p:cNvPr>
          <p:cNvSpPr>
            <a:spLocks noGrp="1"/>
          </p:cNvSpPr>
          <p:nvPr>
            <p:ph type="sldNum" sz="quarter" idx="12"/>
          </p:nvPr>
        </p:nvSpPr>
        <p:spPr/>
        <p:txBody>
          <a:body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1241925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DD43F78-B8DF-4B5E-97A9-EEF8C4B03E57}"/>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67AC71B9-A570-44BA-81D0-35577126A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886E26B2-77F2-4A1D-834C-312FCF2614D6}"/>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C3DB0580-3FCC-4C55-BEAF-04F623F102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A00076DA-ED3C-45E1-8CAD-D2C16AED52C8}"/>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AC3C8BAA-A89D-4FBE-9C5C-343B23A19360}"/>
              </a:ext>
            </a:extLst>
          </p:cNvPr>
          <p:cNvSpPr>
            <a:spLocks noGrp="1"/>
          </p:cNvSpPr>
          <p:nvPr>
            <p:ph type="dt" sz="half" idx="10"/>
          </p:nvPr>
        </p:nvSpPr>
        <p:spPr/>
        <p:txBody>
          <a:bodyPr/>
          <a:lstStyle/>
          <a:p>
            <a:fld id="{324134C2-9AA4-4B27-BD07-2BAE86D0C12C}" type="datetimeFigureOut">
              <a:rPr lang="zh-TW" altLang="en-US" smtClean="0"/>
              <a:t>2024/12/16</a:t>
            </a:fld>
            <a:endParaRPr lang="zh-TW" altLang="en-US"/>
          </a:p>
        </p:txBody>
      </p:sp>
      <p:sp>
        <p:nvSpPr>
          <p:cNvPr id="8" name="頁尾版面配置區 7">
            <a:extLst>
              <a:ext uri="{FF2B5EF4-FFF2-40B4-BE49-F238E27FC236}">
                <a16:creationId xmlns:a16="http://schemas.microsoft.com/office/drawing/2014/main" id="{339B319E-0C5A-4122-8B19-9FA54193623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318E5339-0150-4CD5-A634-D2213040D87B}"/>
              </a:ext>
            </a:extLst>
          </p:cNvPr>
          <p:cNvSpPr>
            <a:spLocks noGrp="1"/>
          </p:cNvSpPr>
          <p:nvPr>
            <p:ph type="sldNum" sz="quarter" idx="12"/>
          </p:nvPr>
        </p:nvSpPr>
        <p:spPr/>
        <p:txBody>
          <a:body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390250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924FB2B-5D1E-4B5E-9F88-40F544934ABC}"/>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54262379-AD73-4C53-80EF-AFFF39680DAD}"/>
              </a:ext>
            </a:extLst>
          </p:cNvPr>
          <p:cNvSpPr>
            <a:spLocks noGrp="1"/>
          </p:cNvSpPr>
          <p:nvPr>
            <p:ph type="dt" sz="half" idx="10"/>
          </p:nvPr>
        </p:nvSpPr>
        <p:spPr/>
        <p:txBody>
          <a:bodyPr/>
          <a:lstStyle/>
          <a:p>
            <a:fld id="{324134C2-9AA4-4B27-BD07-2BAE86D0C12C}" type="datetimeFigureOut">
              <a:rPr lang="zh-TW" altLang="en-US" smtClean="0"/>
              <a:t>2024/12/16</a:t>
            </a:fld>
            <a:endParaRPr lang="zh-TW" altLang="en-US"/>
          </a:p>
        </p:txBody>
      </p:sp>
      <p:sp>
        <p:nvSpPr>
          <p:cNvPr id="4" name="頁尾版面配置區 3">
            <a:extLst>
              <a:ext uri="{FF2B5EF4-FFF2-40B4-BE49-F238E27FC236}">
                <a16:creationId xmlns:a16="http://schemas.microsoft.com/office/drawing/2014/main" id="{28442047-AD4B-4981-B9E9-5B4762E073DB}"/>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DB80F2AA-0D8A-4EFD-933E-0D4A090FED55}"/>
              </a:ext>
            </a:extLst>
          </p:cNvPr>
          <p:cNvSpPr>
            <a:spLocks noGrp="1"/>
          </p:cNvSpPr>
          <p:nvPr>
            <p:ph type="sldNum" sz="quarter" idx="12"/>
          </p:nvPr>
        </p:nvSpPr>
        <p:spPr/>
        <p:txBody>
          <a:body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2607291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785D7AC8-7657-4C99-9DA5-D03EA9CBCC38}"/>
              </a:ext>
            </a:extLst>
          </p:cNvPr>
          <p:cNvSpPr>
            <a:spLocks noGrp="1"/>
          </p:cNvSpPr>
          <p:nvPr>
            <p:ph type="dt" sz="half" idx="10"/>
          </p:nvPr>
        </p:nvSpPr>
        <p:spPr/>
        <p:txBody>
          <a:bodyPr/>
          <a:lstStyle/>
          <a:p>
            <a:fld id="{324134C2-9AA4-4B27-BD07-2BAE86D0C12C}" type="datetimeFigureOut">
              <a:rPr lang="zh-TW" altLang="en-US" smtClean="0"/>
              <a:t>2024/12/16</a:t>
            </a:fld>
            <a:endParaRPr lang="zh-TW" altLang="en-US"/>
          </a:p>
        </p:txBody>
      </p:sp>
      <p:sp>
        <p:nvSpPr>
          <p:cNvPr id="3" name="頁尾版面配置區 2">
            <a:extLst>
              <a:ext uri="{FF2B5EF4-FFF2-40B4-BE49-F238E27FC236}">
                <a16:creationId xmlns:a16="http://schemas.microsoft.com/office/drawing/2014/main" id="{29F13405-7314-4039-B354-2440EB7B4F5D}"/>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40C0BAB-6DE5-43BF-B3DC-03FE952651CE}"/>
              </a:ext>
            </a:extLst>
          </p:cNvPr>
          <p:cNvSpPr>
            <a:spLocks noGrp="1"/>
          </p:cNvSpPr>
          <p:nvPr>
            <p:ph type="sldNum" sz="quarter" idx="12"/>
          </p:nvPr>
        </p:nvSpPr>
        <p:spPr/>
        <p:txBody>
          <a:body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2809089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7457F7-A463-496C-802E-2053D2B34E1F}"/>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2997A71-1A5C-43B3-9D37-0619093231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AE798CDA-F3BE-4D49-ABB2-9152555AB3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D431EAE0-72D8-4E21-A8C1-A697C215406E}"/>
              </a:ext>
            </a:extLst>
          </p:cNvPr>
          <p:cNvSpPr>
            <a:spLocks noGrp="1"/>
          </p:cNvSpPr>
          <p:nvPr>
            <p:ph type="dt" sz="half" idx="10"/>
          </p:nvPr>
        </p:nvSpPr>
        <p:spPr/>
        <p:txBody>
          <a:bodyPr/>
          <a:lstStyle/>
          <a:p>
            <a:fld id="{324134C2-9AA4-4B27-BD07-2BAE86D0C12C}" type="datetimeFigureOut">
              <a:rPr lang="zh-TW" altLang="en-US" smtClean="0"/>
              <a:t>2024/12/16</a:t>
            </a:fld>
            <a:endParaRPr lang="zh-TW" altLang="en-US"/>
          </a:p>
        </p:txBody>
      </p:sp>
      <p:sp>
        <p:nvSpPr>
          <p:cNvPr id="6" name="頁尾版面配置區 5">
            <a:extLst>
              <a:ext uri="{FF2B5EF4-FFF2-40B4-BE49-F238E27FC236}">
                <a16:creationId xmlns:a16="http://schemas.microsoft.com/office/drawing/2014/main" id="{B65DD1A6-573C-47FA-A8FD-E290F3BD13A0}"/>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342973C-695B-4F41-8B35-09EC64345352}"/>
              </a:ext>
            </a:extLst>
          </p:cNvPr>
          <p:cNvSpPr>
            <a:spLocks noGrp="1"/>
          </p:cNvSpPr>
          <p:nvPr>
            <p:ph type="sldNum" sz="quarter" idx="12"/>
          </p:nvPr>
        </p:nvSpPr>
        <p:spPr/>
        <p:txBody>
          <a:body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1927251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F992BD-BBF1-423E-8057-F82A70D81F22}"/>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EE3C4694-5890-4779-BAD3-1EF84C4CF1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0D775C25-9AC3-43B3-BDC2-349AE66E7C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9D2FC2D9-0D05-41B8-B4CF-2229291DD6FF}"/>
              </a:ext>
            </a:extLst>
          </p:cNvPr>
          <p:cNvSpPr>
            <a:spLocks noGrp="1"/>
          </p:cNvSpPr>
          <p:nvPr>
            <p:ph type="dt" sz="half" idx="10"/>
          </p:nvPr>
        </p:nvSpPr>
        <p:spPr/>
        <p:txBody>
          <a:bodyPr/>
          <a:lstStyle/>
          <a:p>
            <a:fld id="{324134C2-9AA4-4B27-BD07-2BAE86D0C12C}" type="datetimeFigureOut">
              <a:rPr lang="zh-TW" altLang="en-US" smtClean="0"/>
              <a:t>2024/12/16</a:t>
            </a:fld>
            <a:endParaRPr lang="zh-TW" altLang="en-US"/>
          </a:p>
        </p:txBody>
      </p:sp>
      <p:sp>
        <p:nvSpPr>
          <p:cNvPr id="6" name="頁尾版面配置區 5">
            <a:extLst>
              <a:ext uri="{FF2B5EF4-FFF2-40B4-BE49-F238E27FC236}">
                <a16:creationId xmlns:a16="http://schemas.microsoft.com/office/drawing/2014/main" id="{912A7EAE-D905-4CFC-8837-394C92E2AAC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D2DD0F7-EB23-480C-B019-416052D81D25}"/>
              </a:ext>
            </a:extLst>
          </p:cNvPr>
          <p:cNvSpPr>
            <a:spLocks noGrp="1"/>
          </p:cNvSpPr>
          <p:nvPr>
            <p:ph type="sldNum" sz="quarter" idx="12"/>
          </p:nvPr>
        </p:nvSpPr>
        <p:spPr/>
        <p:txBody>
          <a:body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3122207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68758E85-1176-48E9-95F9-98B972F30A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C02C4956-DF04-402B-953A-97C6CFC9FA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0F20984-6C0E-4870-8E51-4DAB67CA16D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4134C2-9AA4-4B27-BD07-2BAE86D0C12C}" type="datetimeFigureOut">
              <a:rPr lang="zh-TW" altLang="en-US" smtClean="0"/>
              <a:t>2024/12/16</a:t>
            </a:fld>
            <a:endParaRPr lang="zh-TW" altLang="en-US"/>
          </a:p>
        </p:txBody>
      </p:sp>
      <p:sp>
        <p:nvSpPr>
          <p:cNvPr id="5" name="頁尾版面配置區 4">
            <a:extLst>
              <a:ext uri="{FF2B5EF4-FFF2-40B4-BE49-F238E27FC236}">
                <a16:creationId xmlns:a16="http://schemas.microsoft.com/office/drawing/2014/main" id="{83146AB6-02D9-4812-B041-C6DC92DC8A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5B5E7560-BDC6-4A41-B6F2-37595146C2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DEF253-83EF-4DE1-A333-663B2B908417}" type="slidenum">
              <a:rPr lang="zh-TW" altLang="en-US" smtClean="0"/>
              <a:t>‹#›</a:t>
            </a:fld>
            <a:endParaRPr lang="zh-TW" altLang="en-US"/>
          </a:p>
        </p:txBody>
      </p:sp>
    </p:spTree>
    <p:extLst>
      <p:ext uri="{BB962C8B-B14F-4D97-AF65-F5344CB8AC3E}">
        <p14:creationId xmlns:p14="http://schemas.microsoft.com/office/powerpoint/2010/main" val="38559848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0E635426-46FE-4918-A59A-078DCCE30F4F}"/>
              </a:ext>
            </a:extLst>
          </p:cNvPr>
          <p:cNvSpPr>
            <a:spLocks noGrp="1"/>
          </p:cNvSpPr>
          <p:nvPr>
            <p:ph type="subTitle" idx="1"/>
          </p:nvPr>
        </p:nvSpPr>
        <p:spPr>
          <a:xfrm>
            <a:off x="1930400" y="5532438"/>
            <a:ext cx="2219960" cy="1061402"/>
          </a:xfrm>
        </p:spPr>
        <p:txBody>
          <a:bodyPr>
            <a:normAutofit/>
          </a:bodyPr>
          <a:lstStyle/>
          <a:p>
            <a:pPr algn="l"/>
            <a:r>
              <a:rPr lang="en-US" altLang="zh-TW" dirty="0"/>
              <a:t>ID:113598045</a:t>
            </a:r>
          </a:p>
          <a:p>
            <a:pPr algn="l"/>
            <a:r>
              <a:rPr lang="en-US" altLang="zh-TW" dirty="0"/>
              <a:t>Name:</a:t>
            </a:r>
            <a:r>
              <a:rPr lang="zh-TW" altLang="en-US" dirty="0"/>
              <a:t>林翡</a:t>
            </a:r>
          </a:p>
        </p:txBody>
      </p:sp>
      <p:pic>
        <p:nvPicPr>
          <p:cNvPr id="4" name="圖片 3">
            <a:extLst>
              <a:ext uri="{FF2B5EF4-FFF2-40B4-BE49-F238E27FC236}">
                <a16:creationId xmlns:a16="http://schemas.microsoft.com/office/drawing/2014/main" id="{23B4DC7B-04B9-4E1D-BF25-E8F0170EFAA7}"/>
              </a:ext>
            </a:extLst>
          </p:cNvPr>
          <p:cNvPicPr>
            <a:picLocks noChangeAspect="1"/>
          </p:cNvPicPr>
          <p:nvPr/>
        </p:nvPicPr>
        <p:blipFill rotWithShape="1">
          <a:blip r:embed="rId3"/>
          <a:srcRect l="4996" r="5543"/>
          <a:stretch/>
        </p:blipFill>
        <p:spPr>
          <a:xfrm>
            <a:off x="1930400" y="264160"/>
            <a:ext cx="8280400" cy="5065094"/>
          </a:xfrm>
          <a:prstGeom prst="rect">
            <a:avLst/>
          </a:prstGeom>
        </p:spPr>
      </p:pic>
    </p:spTree>
    <p:extLst>
      <p:ext uri="{BB962C8B-B14F-4D97-AF65-F5344CB8AC3E}">
        <p14:creationId xmlns:p14="http://schemas.microsoft.com/office/powerpoint/2010/main" val="3139590275"/>
      </p:ext>
    </p:extLst>
  </p:cSld>
  <p:clrMapOvr>
    <a:masterClrMapping/>
  </p:clrMapOvr>
  <mc:AlternateContent xmlns:mc="http://schemas.openxmlformats.org/markup-compatibility/2006" xmlns:p14="http://schemas.microsoft.com/office/powerpoint/2010/main">
    <mc:Choice Requires="p14">
      <p:transition spd="slow" p14:dur="2000" advTm="3102"/>
    </mc:Choice>
    <mc:Fallback xmlns="">
      <p:transition spd="slow" advTm="310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1F993FA-6F33-4FBB-85DD-14CFA886D3C3}"/>
              </a:ext>
            </a:extLst>
          </p:cNvPr>
          <p:cNvPicPr>
            <a:picLocks noChangeAspect="1"/>
          </p:cNvPicPr>
          <p:nvPr/>
        </p:nvPicPr>
        <p:blipFill>
          <a:blip r:embed="rId3"/>
          <a:stretch>
            <a:fillRect/>
          </a:stretch>
        </p:blipFill>
        <p:spPr>
          <a:xfrm>
            <a:off x="264629" y="2233891"/>
            <a:ext cx="6963390" cy="3436576"/>
          </a:xfrm>
          <a:prstGeom prst="rect">
            <a:avLst/>
          </a:prstGeom>
        </p:spPr>
      </p:pic>
      <p:pic>
        <p:nvPicPr>
          <p:cNvPr id="4" name="圖片 3">
            <a:extLst>
              <a:ext uri="{FF2B5EF4-FFF2-40B4-BE49-F238E27FC236}">
                <a16:creationId xmlns:a16="http://schemas.microsoft.com/office/drawing/2014/main" id="{47138A43-7E80-4C47-9C16-5C18FCB1E6A7}"/>
              </a:ext>
            </a:extLst>
          </p:cNvPr>
          <p:cNvPicPr>
            <a:picLocks noChangeAspect="1"/>
          </p:cNvPicPr>
          <p:nvPr/>
        </p:nvPicPr>
        <p:blipFill>
          <a:blip r:embed="rId4"/>
          <a:stretch>
            <a:fillRect/>
          </a:stretch>
        </p:blipFill>
        <p:spPr>
          <a:xfrm>
            <a:off x="7377446" y="2233891"/>
            <a:ext cx="4314695" cy="3457876"/>
          </a:xfrm>
          <a:prstGeom prst="rect">
            <a:avLst/>
          </a:prstGeom>
        </p:spPr>
      </p:pic>
      <p:sp>
        <p:nvSpPr>
          <p:cNvPr id="6" name="文字方塊 5">
            <a:extLst>
              <a:ext uri="{FF2B5EF4-FFF2-40B4-BE49-F238E27FC236}">
                <a16:creationId xmlns:a16="http://schemas.microsoft.com/office/drawing/2014/main" id="{F26BC67D-6A9D-4C3B-94E8-CAB096DB71B1}"/>
              </a:ext>
            </a:extLst>
          </p:cNvPr>
          <p:cNvSpPr txBox="1"/>
          <p:nvPr/>
        </p:nvSpPr>
        <p:spPr>
          <a:xfrm>
            <a:off x="2041915" y="5724415"/>
            <a:ext cx="3408818" cy="400110"/>
          </a:xfrm>
          <a:prstGeom prst="rect">
            <a:avLst/>
          </a:prstGeom>
          <a:noFill/>
        </p:spPr>
        <p:txBody>
          <a:bodyPr wrap="none" rtlCol="0">
            <a:spAutoFit/>
          </a:bodyPr>
          <a:lstStyle/>
          <a:p>
            <a:r>
              <a:rPr lang="en-US" altLang="zh-TW" sz="2000" dirty="0"/>
              <a:t>Denoising process visualization</a:t>
            </a:r>
            <a:endParaRPr lang="zh-TW" altLang="en-US" sz="2000" dirty="0"/>
          </a:p>
        </p:txBody>
      </p:sp>
      <p:sp>
        <p:nvSpPr>
          <p:cNvPr id="7" name="矩形 6">
            <a:extLst>
              <a:ext uri="{FF2B5EF4-FFF2-40B4-BE49-F238E27FC236}">
                <a16:creationId xmlns:a16="http://schemas.microsoft.com/office/drawing/2014/main" id="{EF3EE4F5-D48B-44BD-B107-97C0D343044D}"/>
              </a:ext>
            </a:extLst>
          </p:cNvPr>
          <p:cNvSpPr/>
          <p:nvPr/>
        </p:nvSpPr>
        <p:spPr>
          <a:xfrm>
            <a:off x="7742369" y="5700672"/>
            <a:ext cx="3844997" cy="400110"/>
          </a:xfrm>
          <a:prstGeom prst="rect">
            <a:avLst/>
          </a:prstGeom>
        </p:spPr>
        <p:txBody>
          <a:bodyPr wrap="square">
            <a:spAutoFit/>
          </a:bodyPr>
          <a:lstStyle/>
          <a:p>
            <a:r>
              <a:rPr lang="en-US" altLang="zh-TW" sz="2000" dirty="0"/>
              <a:t>Relative log amplitudes of Fourier</a:t>
            </a:r>
            <a:endParaRPr lang="zh-TW" altLang="en-US" sz="2000" dirty="0"/>
          </a:p>
        </p:txBody>
      </p:sp>
      <p:sp>
        <p:nvSpPr>
          <p:cNvPr id="2" name="矩形 1">
            <a:extLst>
              <a:ext uri="{FF2B5EF4-FFF2-40B4-BE49-F238E27FC236}">
                <a16:creationId xmlns:a16="http://schemas.microsoft.com/office/drawing/2014/main" id="{674686D1-564C-4B29-8953-D08260E36110}"/>
              </a:ext>
            </a:extLst>
          </p:cNvPr>
          <p:cNvSpPr/>
          <p:nvPr/>
        </p:nvSpPr>
        <p:spPr>
          <a:xfrm>
            <a:off x="811988" y="618350"/>
            <a:ext cx="10379251" cy="1200329"/>
          </a:xfrm>
          <a:prstGeom prst="rect">
            <a:avLst/>
          </a:prstGeom>
        </p:spPr>
        <p:txBody>
          <a:bodyPr wrap="square">
            <a:spAutoFit/>
          </a:bodyPr>
          <a:lstStyle/>
          <a:p>
            <a:pPr marL="285750" indent="-285750">
              <a:buFont typeface="Arial" panose="020B0604020202020204" pitchFamily="34" charset="0"/>
              <a:buChar char="•"/>
            </a:pPr>
            <a:r>
              <a:rPr lang="en-US" altLang="zh-TW" sz="2400" dirty="0"/>
              <a:t>Low frequency: Changes slowly during the denoising process, gradually stabilizing the image structure.</a:t>
            </a:r>
          </a:p>
          <a:p>
            <a:pPr marL="285750" indent="-285750">
              <a:buFont typeface="Arial" panose="020B0604020202020204" pitchFamily="34" charset="0"/>
              <a:buChar char="•"/>
            </a:pPr>
            <a:r>
              <a:rPr lang="en-US" altLang="zh-TW" sz="2400" dirty="0"/>
              <a:t>High frequency: Show more obvious changes. </a:t>
            </a:r>
            <a:endParaRPr lang="zh-TW" altLang="en-US" sz="2400" dirty="0"/>
          </a:p>
        </p:txBody>
      </p:sp>
      <p:sp>
        <p:nvSpPr>
          <p:cNvPr id="8" name="文字方塊 7">
            <a:extLst>
              <a:ext uri="{FF2B5EF4-FFF2-40B4-BE49-F238E27FC236}">
                <a16:creationId xmlns:a16="http://schemas.microsoft.com/office/drawing/2014/main" id="{7160EC0F-FED9-4478-849D-FB95DD4B749D}"/>
              </a:ext>
            </a:extLst>
          </p:cNvPr>
          <p:cNvSpPr txBox="1"/>
          <p:nvPr/>
        </p:nvSpPr>
        <p:spPr>
          <a:xfrm>
            <a:off x="11714206" y="6487296"/>
            <a:ext cx="301686" cy="369332"/>
          </a:xfrm>
          <a:prstGeom prst="rect">
            <a:avLst/>
          </a:prstGeom>
          <a:noFill/>
        </p:spPr>
        <p:txBody>
          <a:bodyPr wrap="none" rtlCol="0">
            <a:spAutoFit/>
          </a:bodyPr>
          <a:lstStyle/>
          <a:p>
            <a:r>
              <a:rPr lang="en-US" altLang="zh-TW" dirty="0"/>
              <a:t>9</a:t>
            </a:r>
            <a:endParaRPr lang="zh-TW" altLang="en-US" dirty="0"/>
          </a:p>
        </p:txBody>
      </p:sp>
    </p:spTree>
    <p:extLst>
      <p:ext uri="{BB962C8B-B14F-4D97-AF65-F5344CB8AC3E}">
        <p14:creationId xmlns:p14="http://schemas.microsoft.com/office/powerpoint/2010/main" val="1524121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2994DD36-82D8-4481-906A-45AF65D61E77}"/>
              </a:ext>
            </a:extLst>
          </p:cNvPr>
          <p:cNvSpPr/>
          <p:nvPr/>
        </p:nvSpPr>
        <p:spPr>
          <a:xfrm>
            <a:off x="1200563" y="463034"/>
            <a:ext cx="7873822" cy="584775"/>
          </a:xfrm>
          <a:prstGeom prst="rect">
            <a:avLst/>
          </a:prstGeom>
        </p:spPr>
        <p:txBody>
          <a:bodyPr wrap="none">
            <a:spAutoFit/>
          </a:bodyPr>
          <a:lstStyle/>
          <a:p>
            <a:r>
              <a:rPr lang="en-US" altLang="zh-TW" sz="3200" b="1" dirty="0"/>
              <a:t>How does Diffusion U-Net Perform Denoising</a:t>
            </a:r>
            <a:endParaRPr lang="zh-TW" altLang="en-US" sz="3200" b="1" dirty="0"/>
          </a:p>
        </p:txBody>
      </p:sp>
      <p:cxnSp>
        <p:nvCxnSpPr>
          <p:cNvPr id="7" name="直線接點 6">
            <a:extLst>
              <a:ext uri="{FF2B5EF4-FFF2-40B4-BE49-F238E27FC236}">
                <a16:creationId xmlns:a16="http://schemas.microsoft.com/office/drawing/2014/main" id="{87F64395-AB92-4D01-A5CE-C075F567F68E}"/>
              </a:ext>
            </a:extLst>
          </p:cNvPr>
          <p:cNvCxnSpPr>
            <a:cxnSpLocks/>
          </p:cNvCxnSpPr>
          <p:nvPr/>
        </p:nvCxnSpPr>
        <p:spPr>
          <a:xfrm>
            <a:off x="1047114" y="1128415"/>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29BAE8CB-3A24-4879-B3AF-2440734BE738}"/>
              </a:ext>
            </a:extLst>
          </p:cNvPr>
          <p:cNvSpPr txBox="1"/>
          <p:nvPr/>
        </p:nvSpPr>
        <p:spPr>
          <a:xfrm>
            <a:off x="1047114" y="1209022"/>
            <a:ext cx="9829800" cy="830997"/>
          </a:xfrm>
          <a:prstGeom prst="rect">
            <a:avLst/>
          </a:prstGeom>
          <a:noFill/>
        </p:spPr>
        <p:txBody>
          <a:bodyPr wrap="square" rtlCol="0">
            <a:spAutoFit/>
          </a:bodyPr>
          <a:lstStyle/>
          <a:p>
            <a:pPr marL="285750" indent="-285750">
              <a:buFont typeface="Arial" panose="020B0604020202020204" pitchFamily="34" charset="0"/>
              <a:buChar char="•"/>
            </a:pPr>
            <a:r>
              <a:rPr lang="en-US" altLang="zh-TW" sz="2400" b="1" dirty="0"/>
              <a:t>Two multiplicative scaling factors b and s are introduced </a:t>
            </a:r>
            <a:r>
              <a:rPr lang="en-US" altLang="zh-TW" sz="2400" dirty="0"/>
              <a:t>to modulate the feature maps generated by the backbone and skip connections respectively.</a:t>
            </a:r>
            <a:endParaRPr lang="zh-TW" altLang="en-US" sz="2400" dirty="0"/>
          </a:p>
        </p:txBody>
      </p:sp>
      <p:pic>
        <p:nvPicPr>
          <p:cNvPr id="9" name="圖片 8">
            <a:extLst>
              <a:ext uri="{FF2B5EF4-FFF2-40B4-BE49-F238E27FC236}">
                <a16:creationId xmlns:a16="http://schemas.microsoft.com/office/drawing/2014/main" id="{B3A718E4-0306-454C-9010-85E248F4E5CD}"/>
              </a:ext>
            </a:extLst>
          </p:cNvPr>
          <p:cNvPicPr>
            <a:picLocks noChangeAspect="1"/>
          </p:cNvPicPr>
          <p:nvPr/>
        </p:nvPicPr>
        <p:blipFill>
          <a:blip r:embed="rId3"/>
          <a:stretch>
            <a:fillRect/>
          </a:stretch>
        </p:blipFill>
        <p:spPr>
          <a:xfrm>
            <a:off x="261923" y="2120625"/>
            <a:ext cx="6884312" cy="3292497"/>
          </a:xfrm>
          <a:prstGeom prst="rect">
            <a:avLst/>
          </a:prstGeom>
        </p:spPr>
      </p:pic>
      <p:pic>
        <p:nvPicPr>
          <p:cNvPr id="10" name="圖片 9">
            <a:extLst>
              <a:ext uri="{FF2B5EF4-FFF2-40B4-BE49-F238E27FC236}">
                <a16:creationId xmlns:a16="http://schemas.microsoft.com/office/drawing/2014/main" id="{6CFBE1E3-1E23-4727-BDCD-E566E6D67677}"/>
              </a:ext>
            </a:extLst>
          </p:cNvPr>
          <p:cNvPicPr>
            <a:picLocks noChangeAspect="1"/>
          </p:cNvPicPr>
          <p:nvPr/>
        </p:nvPicPr>
        <p:blipFill rotWithShape="1">
          <a:blip r:embed="rId4"/>
          <a:srcRect l="1320" t="4321"/>
          <a:stretch/>
        </p:blipFill>
        <p:spPr>
          <a:xfrm>
            <a:off x="7371896" y="2120625"/>
            <a:ext cx="4073541" cy="3149431"/>
          </a:xfrm>
          <a:prstGeom prst="rect">
            <a:avLst/>
          </a:prstGeom>
        </p:spPr>
      </p:pic>
      <p:sp>
        <p:nvSpPr>
          <p:cNvPr id="11" name="矩形 10">
            <a:extLst>
              <a:ext uri="{FF2B5EF4-FFF2-40B4-BE49-F238E27FC236}">
                <a16:creationId xmlns:a16="http://schemas.microsoft.com/office/drawing/2014/main" id="{DD63C540-0461-4811-ADBF-973902A40DE3}"/>
              </a:ext>
            </a:extLst>
          </p:cNvPr>
          <p:cNvSpPr/>
          <p:nvPr/>
        </p:nvSpPr>
        <p:spPr>
          <a:xfrm>
            <a:off x="376224" y="5448923"/>
            <a:ext cx="6884312" cy="400110"/>
          </a:xfrm>
          <a:prstGeom prst="rect">
            <a:avLst/>
          </a:prstGeom>
        </p:spPr>
        <p:txBody>
          <a:bodyPr wrap="square">
            <a:spAutoFit/>
          </a:bodyPr>
          <a:lstStyle/>
          <a:p>
            <a:r>
              <a:rPr lang="en-US" altLang="zh-TW" sz="2000" dirty="0"/>
              <a:t>Effect of backbone and skip connection scaling factors (b and s)</a:t>
            </a:r>
            <a:endParaRPr lang="zh-TW" altLang="en-US" sz="2000" dirty="0"/>
          </a:p>
        </p:txBody>
      </p:sp>
      <p:sp>
        <p:nvSpPr>
          <p:cNvPr id="12" name="矩形 11">
            <a:extLst>
              <a:ext uri="{FF2B5EF4-FFF2-40B4-BE49-F238E27FC236}">
                <a16:creationId xmlns:a16="http://schemas.microsoft.com/office/drawing/2014/main" id="{7EBA10F2-0B31-4381-925E-60BB83BC961B}"/>
              </a:ext>
            </a:extLst>
          </p:cNvPr>
          <p:cNvSpPr/>
          <p:nvPr/>
        </p:nvSpPr>
        <p:spPr>
          <a:xfrm>
            <a:off x="7371896" y="5350662"/>
            <a:ext cx="4797286" cy="707886"/>
          </a:xfrm>
          <a:prstGeom prst="rect">
            <a:avLst/>
          </a:prstGeom>
        </p:spPr>
        <p:txBody>
          <a:bodyPr wrap="square">
            <a:spAutoFit/>
          </a:bodyPr>
          <a:lstStyle/>
          <a:p>
            <a:r>
              <a:rPr lang="en-US" altLang="zh-TW" sz="2000" dirty="0"/>
              <a:t>Relative log amplitudes of Fourier with variations of the backbone scaling factor b</a:t>
            </a:r>
            <a:endParaRPr lang="zh-TW" altLang="en-US" sz="2000" dirty="0"/>
          </a:p>
        </p:txBody>
      </p:sp>
      <p:sp>
        <p:nvSpPr>
          <p:cNvPr id="3" name="矩形 2">
            <a:extLst>
              <a:ext uri="{FF2B5EF4-FFF2-40B4-BE49-F238E27FC236}">
                <a16:creationId xmlns:a16="http://schemas.microsoft.com/office/drawing/2014/main" id="{0EF0B793-EE36-4090-A921-4AB245046A6A}"/>
              </a:ext>
            </a:extLst>
          </p:cNvPr>
          <p:cNvSpPr/>
          <p:nvPr/>
        </p:nvSpPr>
        <p:spPr>
          <a:xfrm>
            <a:off x="684654" y="6205115"/>
            <a:ext cx="11314459" cy="461665"/>
          </a:xfrm>
          <a:prstGeom prst="rect">
            <a:avLst/>
          </a:prstGeom>
        </p:spPr>
        <p:txBody>
          <a:bodyPr wrap="square">
            <a:spAutoFit/>
          </a:bodyPr>
          <a:lstStyle/>
          <a:p>
            <a:r>
              <a:rPr lang="en-US" altLang="zh-TW" sz="2400" dirty="0">
                <a:solidFill>
                  <a:schemeClr val="tx1">
                    <a:lumMod val="50000"/>
                    <a:lumOff val="50000"/>
                  </a:schemeClr>
                </a:solidFill>
              </a:rPr>
              <a:t>The primary role of the U-Net backbone network is to filter out high-frequency noise.</a:t>
            </a:r>
            <a:endParaRPr lang="zh-TW" altLang="en-US" sz="2400" dirty="0">
              <a:solidFill>
                <a:schemeClr val="tx1">
                  <a:lumMod val="50000"/>
                  <a:lumOff val="50000"/>
                </a:schemeClr>
              </a:solidFill>
            </a:endParaRPr>
          </a:p>
        </p:txBody>
      </p:sp>
      <p:sp>
        <p:nvSpPr>
          <p:cNvPr id="13" name="文字方塊 12">
            <a:extLst>
              <a:ext uri="{FF2B5EF4-FFF2-40B4-BE49-F238E27FC236}">
                <a16:creationId xmlns:a16="http://schemas.microsoft.com/office/drawing/2014/main" id="{D4659FA3-A73B-4567-B094-6719345D89D3}"/>
              </a:ext>
            </a:extLst>
          </p:cNvPr>
          <p:cNvSpPr txBox="1"/>
          <p:nvPr/>
        </p:nvSpPr>
        <p:spPr>
          <a:xfrm>
            <a:off x="11714206" y="6487296"/>
            <a:ext cx="418704" cy="369332"/>
          </a:xfrm>
          <a:prstGeom prst="rect">
            <a:avLst/>
          </a:prstGeom>
          <a:noFill/>
        </p:spPr>
        <p:txBody>
          <a:bodyPr wrap="none" rtlCol="0">
            <a:spAutoFit/>
          </a:bodyPr>
          <a:lstStyle/>
          <a:p>
            <a:r>
              <a:rPr lang="en-US" altLang="zh-TW" dirty="0"/>
              <a:t>10</a:t>
            </a:r>
            <a:endParaRPr lang="zh-TW" altLang="en-US" dirty="0"/>
          </a:p>
        </p:txBody>
      </p:sp>
    </p:spTree>
    <p:extLst>
      <p:ext uri="{BB962C8B-B14F-4D97-AF65-F5344CB8AC3E}">
        <p14:creationId xmlns:p14="http://schemas.microsoft.com/office/powerpoint/2010/main" val="233281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3">
                                            <p:txEl>
                                              <p:pRg st="0" end="0"/>
                                            </p:txEl>
                                          </p:spTgt>
                                        </p:tgtEl>
                                        <p:attrNameLst>
                                          <p:attrName>style.color</p:attrName>
                                        </p:attrNameLst>
                                      </p:cBhvr>
                                      <p:by>
                                        <p:hsl h="0" s="-12549" l="-25098"/>
                                      </p:by>
                                    </p:animClr>
                                    <p:animClr clrSpc="hsl" dir="cw">
                                      <p:cBhvr>
                                        <p:cTn id="7" dur="500" fill="hold"/>
                                        <p:tgtEl>
                                          <p:spTgt spid="3">
                                            <p:txEl>
                                              <p:pRg st="0" end="0"/>
                                            </p:txEl>
                                          </p:spTgt>
                                        </p:tgtEl>
                                        <p:attrNameLst>
                                          <p:attrName>fillcolor</p:attrName>
                                        </p:attrNameLst>
                                      </p:cBhvr>
                                      <p:by>
                                        <p:hsl h="0" s="-12549" l="-25098"/>
                                      </p:by>
                                    </p:animClr>
                                    <p:animClr clrSpc="hsl" dir="cw">
                                      <p:cBhvr>
                                        <p:cTn id="8" dur="500" fill="hold"/>
                                        <p:tgtEl>
                                          <p:spTgt spid="3">
                                            <p:txEl>
                                              <p:pRg st="0" end="0"/>
                                            </p:txEl>
                                          </p:spTgt>
                                        </p:tgtEl>
                                        <p:attrNameLst>
                                          <p:attrName>stroke.color</p:attrName>
                                        </p:attrNameLst>
                                      </p:cBhvr>
                                      <p:by>
                                        <p:hsl h="0" s="-12549" l="-25098"/>
                                      </p:by>
                                    </p:animClr>
                                    <p:set>
                                      <p:cBhvr>
                                        <p:cTn id="9" dur="500" fill="hold"/>
                                        <p:tgtEl>
                                          <p:spTgt spid="3">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0639F866-E4C9-4884-A726-130B106FA099}"/>
              </a:ext>
            </a:extLst>
          </p:cNvPr>
          <p:cNvPicPr>
            <a:picLocks noChangeAspect="1"/>
          </p:cNvPicPr>
          <p:nvPr/>
        </p:nvPicPr>
        <p:blipFill>
          <a:blip r:embed="rId3"/>
          <a:stretch>
            <a:fillRect/>
          </a:stretch>
        </p:blipFill>
        <p:spPr>
          <a:xfrm>
            <a:off x="3354377" y="1809929"/>
            <a:ext cx="5483246" cy="3695521"/>
          </a:xfrm>
          <a:prstGeom prst="rect">
            <a:avLst/>
          </a:prstGeom>
        </p:spPr>
      </p:pic>
      <p:sp>
        <p:nvSpPr>
          <p:cNvPr id="4" name="文字方塊 3">
            <a:extLst>
              <a:ext uri="{FF2B5EF4-FFF2-40B4-BE49-F238E27FC236}">
                <a16:creationId xmlns:a16="http://schemas.microsoft.com/office/drawing/2014/main" id="{0267D99D-15F8-4ABB-AA31-E0C2D4E75703}"/>
              </a:ext>
            </a:extLst>
          </p:cNvPr>
          <p:cNvSpPr txBox="1"/>
          <p:nvPr/>
        </p:nvSpPr>
        <p:spPr>
          <a:xfrm>
            <a:off x="1485900" y="666750"/>
            <a:ext cx="473206" cy="369332"/>
          </a:xfrm>
          <a:prstGeom prst="rect">
            <a:avLst/>
          </a:prstGeom>
          <a:noFill/>
        </p:spPr>
        <p:txBody>
          <a:bodyPr wrap="none" rtlCol="0">
            <a:spAutoFit/>
          </a:bodyPr>
          <a:lstStyle/>
          <a:p>
            <a:pPr marL="285750" indent="-285750">
              <a:buFont typeface="Arial" panose="020B0604020202020204" pitchFamily="34" charset="0"/>
              <a:buChar char="•"/>
            </a:pPr>
            <a:endParaRPr lang="zh-TW" altLang="en-US" dirty="0"/>
          </a:p>
        </p:txBody>
      </p:sp>
      <p:sp>
        <p:nvSpPr>
          <p:cNvPr id="7" name="矩形 6">
            <a:extLst>
              <a:ext uri="{FF2B5EF4-FFF2-40B4-BE49-F238E27FC236}">
                <a16:creationId xmlns:a16="http://schemas.microsoft.com/office/drawing/2014/main" id="{874327BB-BF2D-49D8-9C18-8873E5D0DB04}"/>
              </a:ext>
            </a:extLst>
          </p:cNvPr>
          <p:cNvSpPr/>
          <p:nvPr/>
        </p:nvSpPr>
        <p:spPr>
          <a:xfrm>
            <a:off x="3354376" y="5572810"/>
            <a:ext cx="5483245" cy="707886"/>
          </a:xfrm>
          <a:prstGeom prst="rect">
            <a:avLst/>
          </a:prstGeom>
        </p:spPr>
        <p:txBody>
          <a:bodyPr wrap="square">
            <a:spAutoFit/>
          </a:bodyPr>
          <a:lstStyle/>
          <a:p>
            <a:r>
              <a:rPr lang="en-US" altLang="zh-TW" sz="2000" dirty="0"/>
              <a:t>Fourier relative log amplitudes of backbone, skip, and their fused feature maps</a:t>
            </a:r>
            <a:endParaRPr lang="zh-TW" altLang="en-US" sz="2000" dirty="0"/>
          </a:p>
        </p:txBody>
      </p:sp>
      <p:sp>
        <p:nvSpPr>
          <p:cNvPr id="8" name="矩形 7">
            <a:extLst>
              <a:ext uri="{FF2B5EF4-FFF2-40B4-BE49-F238E27FC236}">
                <a16:creationId xmlns:a16="http://schemas.microsoft.com/office/drawing/2014/main" id="{32DA1BD7-FC09-4AF5-8598-7835E86F5CDE}"/>
              </a:ext>
            </a:extLst>
          </p:cNvPr>
          <p:cNvSpPr/>
          <p:nvPr/>
        </p:nvSpPr>
        <p:spPr>
          <a:xfrm>
            <a:off x="1195385" y="822841"/>
            <a:ext cx="10196515" cy="830997"/>
          </a:xfrm>
          <a:prstGeom prst="rect">
            <a:avLst/>
          </a:prstGeom>
        </p:spPr>
        <p:txBody>
          <a:bodyPr wrap="square">
            <a:spAutoFit/>
          </a:bodyPr>
          <a:lstStyle/>
          <a:p>
            <a:pPr marL="285750" indent="-285750">
              <a:buFont typeface="Arial" panose="020B0604020202020204" pitchFamily="34" charset="0"/>
              <a:buChar char="•"/>
            </a:pPr>
            <a:r>
              <a:rPr lang="zh-TW" altLang="en-US" sz="2400" dirty="0"/>
              <a:t>The </a:t>
            </a:r>
            <a:r>
              <a:rPr lang="en-US" altLang="zh-TW" sz="2400" dirty="0"/>
              <a:t>features</a:t>
            </a:r>
            <a:r>
              <a:rPr lang="zh-TW" altLang="en-US" sz="2400" dirty="0"/>
              <a:t> transferred by skip connections are mainly high-frequency information.</a:t>
            </a:r>
          </a:p>
        </p:txBody>
      </p:sp>
      <p:sp>
        <p:nvSpPr>
          <p:cNvPr id="10" name="文字方塊 9">
            <a:extLst>
              <a:ext uri="{FF2B5EF4-FFF2-40B4-BE49-F238E27FC236}">
                <a16:creationId xmlns:a16="http://schemas.microsoft.com/office/drawing/2014/main" id="{2FF3D6FC-5B45-4542-B796-9A7C77EFC00E}"/>
              </a:ext>
            </a:extLst>
          </p:cNvPr>
          <p:cNvSpPr txBox="1"/>
          <p:nvPr/>
        </p:nvSpPr>
        <p:spPr>
          <a:xfrm>
            <a:off x="11714206" y="6487296"/>
            <a:ext cx="418704" cy="369332"/>
          </a:xfrm>
          <a:prstGeom prst="rect">
            <a:avLst/>
          </a:prstGeom>
          <a:noFill/>
        </p:spPr>
        <p:txBody>
          <a:bodyPr wrap="none" rtlCol="0">
            <a:spAutoFit/>
          </a:bodyPr>
          <a:lstStyle/>
          <a:p>
            <a:r>
              <a:rPr lang="en-US" altLang="zh-TW" dirty="0"/>
              <a:t>11</a:t>
            </a:r>
            <a:endParaRPr lang="zh-TW" altLang="en-US" dirty="0"/>
          </a:p>
        </p:txBody>
      </p:sp>
    </p:spTree>
    <p:extLst>
      <p:ext uri="{BB962C8B-B14F-4D97-AF65-F5344CB8AC3E}">
        <p14:creationId xmlns:p14="http://schemas.microsoft.com/office/powerpoint/2010/main" val="7286962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5DE8F6A-4EB5-4642-B7A1-572A0F07A610}"/>
              </a:ext>
            </a:extLst>
          </p:cNvPr>
          <p:cNvSpPr>
            <a:spLocks noGrp="1"/>
          </p:cNvSpPr>
          <p:nvPr>
            <p:ph type="subTitle" idx="1"/>
          </p:nvPr>
        </p:nvSpPr>
        <p:spPr>
          <a:xfrm>
            <a:off x="1047114" y="1363663"/>
            <a:ext cx="9829800" cy="1998659"/>
          </a:xfrm>
        </p:spPr>
        <p:txBody>
          <a:bodyPr>
            <a:normAutofit lnSpcReduction="10000"/>
          </a:bodyPr>
          <a:lstStyle/>
          <a:p>
            <a:pPr marL="342900" indent="-342900" algn="l">
              <a:buFont typeface="Arial" panose="020B0604020202020204" pitchFamily="34" charset="0"/>
              <a:buChar char="•"/>
            </a:pPr>
            <a:r>
              <a:rPr lang="sq-AL" altLang="zh-TW" dirty="0"/>
              <a:t>The backbone factors</a:t>
            </a:r>
            <a:r>
              <a:rPr lang="en-US" altLang="zh-TW" dirty="0"/>
              <a:t>: Introduce </a:t>
            </a:r>
            <a:r>
              <a:rPr lang="en-US" altLang="zh-TW" b="1" dirty="0"/>
              <a:t>structure-aware scaling </a:t>
            </a:r>
            <a:r>
              <a:rPr lang="en-US" altLang="zh-TW" dirty="0"/>
              <a:t>of backbone features and dynamically adjust the scaling of backbone features for each sample.</a:t>
            </a:r>
          </a:p>
          <a:p>
            <a:pPr marL="342900" indent="-342900" algn="l">
              <a:buFont typeface="Arial" panose="020B0604020202020204" pitchFamily="34" charset="0"/>
              <a:buChar char="•"/>
            </a:pPr>
            <a:r>
              <a:rPr lang="en-US" altLang="zh-TW" dirty="0"/>
              <a:t>The scaling factor </a:t>
            </a:r>
            <a:r>
              <a:rPr lang="zh-TW" altLang="en-US" dirty="0"/>
              <a:t>𝛼</a:t>
            </a:r>
            <a:r>
              <a:rPr lang="en-US" altLang="zh-TW" dirty="0"/>
              <a:t>l is calculated based on </a:t>
            </a:r>
            <a:r>
              <a:rPr lang="en-US" altLang="zh-TW" b="1" dirty="0"/>
              <a:t>the average eigenvalue of the channel </a:t>
            </a:r>
            <a:r>
              <a:rPr lang="en-US" altLang="zh-TW" dirty="0"/>
              <a:t>and then applied to some channels to avoid over-smoothing of the texture.</a:t>
            </a:r>
            <a:endParaRPr lang="zh-TW" altLang="en-US" dirty="0"/>
          </a:p>
        </p:txBody>
      </p:sp>
      <p:sp>
        <p:nvSpPr>
          <p:cNvPr id="2" name="矩形 1">
            <a:extLst>
              <a:ext uri="{FF2B5EF4-FFF2-40B4-BE49-F238E27FC236}">
                <a16:creationId xmlns:a16="http://schemas.microsoft.com/office/drawing/2014/main" id="{3534EFD3-7312-450F-84CD-7EB20D2A3737}"/>
              </a:ext>
            </a:extLst>
          </p:cNvPr>
          <p:cNvSpPr/>
          <p:nvPr/>
        </p:nvSpPr>
        <p:spPr>
          <a:xfrm>
            <a:off x="1193712" y="543640"/>
            <a:ext cx="6539739" cy="584775"/>
          </a:xfrm>
          <a:prstGeom prst="rect">
            <a:avLst/>
          </a:prstGeom>
        </p:spPr>
        <p:txBody>
          <a:bodyPr wrap="none">
            <a:spAutoFit/>
          </a:bodyPr>
          <a:lstStyle/>
          <a:p>
            <a:r>
              <a:rPr lang="en-US" altLang="zh-TW" sz="3200" b="1" dirty="0"/>
              <a:t>Free Lunch in Diffusion U-Net</a:t>
            </a:r>
            <a:r>
              <a:rPr lang="zh-TW" altLang="en-US" sz="3200" b="1" dirty="0"/>
              <a:t> </a:t>
            </a:r>
            <a:r>
              <a:rPr lang="en-US" altLang="zh-TW" sz="3200" b="1" dirty="0"/>
              <a:t>(</a:t>
            </a:r>
            <a:r>
              <a:rPr lang="en-US" altLang="zh-TW" sz="3200" b="1" dirty="0" err="1"/>
              <a:t>FreeU</a:t>
            </a:r>
            <a:r>
              <a:rPr lang="en-US" altLang="zh-TW" sz="3200" b="1" dirty="0"/>
              <a:t>)</a:t>
            </a:r>
            <a:endParaRPr lang="zh-TW" altLang="en-US" sz="3200" b="1" dirty="0"/>
          </a:p>
        </p:txBody>
      </p:sp>
      <p:cxnSp>
        <p:nvCxnSpPr>
          <p:cNvPr id="4" name="直線接點 3">
            <a:extLst>
              <a:ext uri="{FF2B5EF4-FFF2-40B4-BE49-F238E27FC236}">
                <a16:creationId xmlns:a16="http://schemas.microsoft.com/office/drawing/2014/main" id="{EEBEB957-07F3-4063-9A70-A71C033CD430}"/>
              </a:ext>
            </a:extLst>
          </p:cNvPr>
          <p:cNvCxnSpPr>
            <a:cxnSpLocks/>
          </p:cNvCxnSpPr>
          <p:nvPr/>
        </p:nvCxnSpPr>
        <p:spPr>
          <a:xfrm>
            <a:off x="1047114" y="1128415"/>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128F34EF-0CF5-47AB-976C-BFDD76142BFF}"/>
              </a:ext>
            </a:extLst>
          </p:cNvPr>
          <p:cNvPicPr>
            <a:picLocks noChangeAspect="1"/>
          </p:cNvPicPr>
          <p:nvPr/>
        </p:nvPicPr>
        <p:blipFill>
          <a:blip r:embed="rId3"/>
          <a:stretch>
            <a:fillRect/>
          </a:stretch>
        </p:blipFill>
        <p:spPr>
          <a:xfrm>
            <a:off x="1193712" y="3604875"/>
            <a:ext cx="5908280" cy="1019218"/>
          </a:xfrm>
          <a:prstGeom prst="rect">
            <a:avLst/>
          </a:prstGeom>
        </p:spPr>
      </p:pic>
      <p:pic>
        <p:nvPicPr>
          <p:cNvPr id="7" name="圖片 6">
            <a:extLst>
              <a:ext uri="{FF2B5EF4-FFF2-40B4-BE49-F238E27FC236}">
                <a16:creationId xmlns:a16="http://schemas.microsoft.com/office/drawing/2014/main" id="{692A465D-DB82-4576-A8C2-041D7D1CB9F3}"/>
              </a:ext>
            </a:extLst>
          </p:cNvPr>
          <p:cNvPicPr>
            <a:picLocks noChangeAspect="1"/>
          </p:cNvPicPr>
          <p:nvPr/>
        </p:nvPicPr>
        <p:blipFill>
          <a:blip r:embed="rId4"/>
          <a:stretch>
            <a:fillRect/>
          </a:stretch>
        </p:blipFill>
        <p:spPr>
          <a:xfrm>
            <a:off x="7974745" y="3694862"/>
            <a:ext cx="2205157" cy="997865"/>
          </a:xfrm>
          <a:prstGeom prst="rect">
            <a:avLst/>
          </a:prstGeom>
        </p:spPr>
      </p:pic>
      <p:sp>
        <p:nvSpPr>
          <p:cNvPr id="8" name="矩形 7">
            <a:extLst>
              <a:ext uri="{FF2B5EF4-FFF2-40B4-BE49-F238E27FC236}">
                <a16:creationId xmlns:a16="http://schemas.microsoft.com/office/drawing/2014/main" id="{AEA6E72F-2EA4-4583-8A35-E2FA7A1AA9D8}"/>
              </a:ext>
            </a:extLst>
          </p:cNvPr>
          <p:cNvSpPr/>
          <p:nvPr/>
        </p:nvSpPr>
        <p:spPr>
          <a:xfrm>
            <a:off x="2727976" y="4663132"/>
            <a:ext cx="2839752" cy="400110"/>
          </a:xfrm>
          <a:prstGeom prst="rect">
            <a:avLst/>
          </a:prstGeom>
        </p:spPr>
        <p:txBody>
          <a:bodyPr wrap="none">
            <a:spAutoFit/>
          </a:bodyPr>
          <a:lstStyle/>
          <a:p>
            <a:r>
              <a:rPr lang="en-US" altLang="zh-TW" sz="2000" dirty="0"/>
              <a:t>T</a:t>
            </a:r>
            <a:r>
              <a:rPr lang="sq-AL" altLang="zh-TW" sz="2000" dirty="0"/>
              <a:t>he backbone factor map</a:t>
            </a:r>
            <a:endParaRPr lang="zh-TW" altLang="en-US" sz="2000" dirty="0"/>
          </a:p>
        </p:txBody>
      </p:sp>
      <p:sp>
        <p:nvSpPr>
          <p:cNvPr id="9" name="矩形 8">
            <a:extLst>
              <a:ext uri="{FF2B5EF4-FFF2-40B4-BE49-F238E27FC236}">
                <a16:creationId xmlns:a16="http://schemas.microsoft.com/office/drawing/2014/main" id="{E90C643B-1A9B-435C-A447-B1B37ADF5FD7}"/>
              </a:ext>
            </a:extLst>
          </p:cNvPr>
          <p:cNvSpPr/>
          <p:nvPr/>
        </p:nvSpPr>
        <p:spPr>
          <a:xfrm>
            <a:off x="7608971" y="4692727"/>
            <a:ext cx="3267943" cy="707886"/>
          </a:xfrm>
          <a:prstGeom prst="rect">
            <a:avLst/>
          </a:prstGeom>
        </p:spPr>
        <p:txBody>
          <a:bodyPr wrap="square">
            <a:spAutoFit/>
          </a:bodyPr>
          <a:lstStyle/>
          <a:p>
            <a:r>
              <a:rPr lang="en-US" altLang="zh-TW" sz="2000" dirty="0"/>
              <a:t>The average feature map along the channel dimension</a:t>
            </a:r>
            <a:endParaRPr lang="zh-TW" altLang="en-US" sz="2000" dirty="0"/>
          </a:p>
        </p:txBody>
      </p:sp>
      <p:sp>
        <p:nvSpPr>
          <p:cNvPr id="10" name="文字方塊 9">
            <a:extLst>
              <a:ext uri="{FF2B5EF4-FFF2-40B4-BE49-F238E27FC236}">
                <a16:creationId xmlns:a16="http://schemas.microsoft.com/office/drawing/2014/main" id="{5908396E-51DC-43AF-84EA-7AE778FC5FDA}"/>
              </a:ext>
            </a:extLst>
          </p:cNvPr>
          <p:cNvSpPr txBox="1"/>
          <p:nvPr/>
        </p:nvSpPr>
        <p:spPr>
          <a:xfrm>
            <a:off x="1193712" y="5294282"/>
            <a:ext cx="5696368" cy="400110"/>
          </a:xfrm>
          <a:prstGeom prst="rect">
            <a:avLst/>
          </a:prstGeom>
          <a:noFill/>
        </p:spPr>
        <p:txBody>
          <a:bodyPr wrap="none" rtlCol="0">
            <a:spAutoFit/>
          </a:bodyPr>
          <a:lstStyle/>
          <a:p>
            <a:pPr marL="285750" indent="-285750">
              <a:buFont typeface="Arial" panose="020B0604020202020204" pitchFamily="34" charset="0"/>
              <a:buChar char="•"/>
            </a:pPr>
            <a:r>
              <a:rPr lang="en-US" altLang="zh-TW" sz="2000" dirty="0"/>
              <a:t>bl: A scalar constant and bl &gt; 1, used to amplify αl.</a:t>
            </a:r>
            <a:endParaRPr lang="zh-TW" altLang="en-US" sz="2000" dirty="0"/>
          </a:p>
        </p:txBody>
      </p:sp>
      <p:sp>
        <p:nvSpPr>
          <p:cNvPr id="11" name="文字方塊 10">
            <a:extLst>
              <a:ext uri="{FF2B5EF4-FFF2-40B4-BE49-F238E27FC236}">
                <a16:creationId xmlns:a16="http://schemas.microsoft.com/office/drawing/2014/main" id="{DB27C890-C4E1-420F-B7F4-A43DED71C10B}"/>
              </a:ext>
            </a:extLst>
          </p:cNvPr>
          <p:cNvSpPr txBox="1"/>
          <p:nvPr/>
        </p:nvSpPr>
        <p:spPr>
          <a:xfrm>
            <a:off x="6976512" y="5407579"/>
            <a:ext cx="5044038" cy="1323439"/>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err="1"/>
              <a:t>xl,i</a:t>
            </a:r>
            <a:r>
              <a:rPr lang="en-US" altLang="zh-TW" sz="2000" dirty="0"/>
              <a:t>: The </a:t>
            </a:r>
            <a:r>
              <a:rPr lang="en-US" altLang="zh-TW" sz="2000" dirty="0" err="1"/>
              <a:t>i-th</a:t>
            </a:r>
            <a:r>
              <a:rPr lang="en-US" altLang="zh-TW" sz="2000" dirty="0"/>
              <a:t> channel of the backbone feature map xl in the l-</a:t>
            </a:r>
            <a:r>
              <a:rPr lang="en-US" altLang="zh-TW" sz="2000" dirty="0" err="1"/>
              <a:t>th</a:t>
            </a:r>
            <a:r>
              <a:rPr lang="en-US" altLang="zh-TW" sz="2000" dirty="0"/>
              <a:t> block of the U-Net decoder.</a:t>
            </a:r>
          </a:p>
          <a:p>
            <a:pPr marL="285750" indent="-285750">
              <a:buFont typeface="Arial" panose="020B0604020202020204" pitchFamily="34" charset="0"/>
              <a:buChar char="•"/>
            </a:pPr>
            <a:r>
              <a:rPr lang="en-US" altLang="zh-TW" sz="2000" dirty="0"/>
              <a:t>C: The total number of channels in xl.</a:t>
            </a:r>
            <a:endParaRPr lang="zh-TW" altLang="en-US" sz="2000" dirty="0"/>
          </a:p>
        </p:txBody>
      </p:sp>
      <p:sp>
        <p:nvSpPr>
          <p:cNvPr id="12" name="文字方塊 11">
            <a:extLst>
              <a:ext uri="{FF2B5EF4-FFF2-40B4-BE49-F238E27FC236}">
                <a16:creationId xmlns:a16="http://schemas.microsoft.com/office/drawing/2014/main" id="{B8897A69-2DF6-45EF-B9CC-A83FE77960D4}"/>
              </a:ext>
            </a:extLst>
          </p:cNvPr>
          <p:cNvSpPr txBox="1"/>
          <p:nvPr/>
        </p:nvSpPr>
        <p:spPr>
          <a:xfrm>
            <a:off x="11714206" y="6487296"/>
            <a:ext cx="418704" cy="369332"/>
          </a:xfrm>
          <a:prstGeom prst="rect">
            <a:avLst/>
          </a:prstGeom>
          <a:noFill/>
        </p:spPr>
        <p:txBody>
          <a:bodyPr wrap="none" rtlCol="0">
            <a:spAutoFit/>
          </a:bodyPr>
          <a:lstStyle/>
          <a:p>
            <a:r>
              <a:rPr lang="en-US" altLang="zh-TW" dirty="0"/>
              <a:t>12</a:t>
            </a:r>
            <a:endParaRPr lang="zh-TW" altLang="en-US" dirty="0"/>
          </a:p>
        </p:txBody>
      </p:sp>
    </p:spTree>
    <p:extLst>
      <p:ext uri="{BB962C8B-B14F-4D97-AF65-F5344CB8AC3E}">
        <p14:creationId xmlns:p14="http://schemas.microsoft.com/office/powerpoint/2010/main" val="15219203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8B68FFB9-16BE-4B66-B1DB-915BBB8FFC31}"/>
              </a:ext>
            </a:extLst>
          </p:cNvPr>
          <p:cNvPicPr>
            <a:picLocks noChangeAspect="1"/>
          </p:cNvPicPr>
          <p:nvPr/>
        </p:nvPicPr>
        <p:blipFill>
          <a:blip r:embed="rId3"/>
          <a:stretch>
            <a:fillRect/>
          </a:stretch>
        </p:blipFill>
        <p:spPr>
          <a:xfrm>
            <a:off x="2539315" y="299445"/>
            <a:ext cx="6735115" cy="2391109"/>
          </a:xfrm>
          <a:prstGeom prst="rect">
            <a:avLst/>
          </a:prstGeom>
        </p:spPr>
      </p:pic>
      <p:sp>
        <p:nvSpPr>
          <p:cNvPr id="3" name="矩形 2">
            <a:extLst>
              <a:ext uri="{FF2B5EF4-FFF2-40B4-BE49-F238E27FC236}">
                <a16:creationId xmlns:a16="http://schemas.microsoft.com/office/drawing/2014/main" id="{EACF502C-33BF-4430-B89E-AA0EEE45E0D9}"/>
              </a:ext>
            </a:extLst>
          </p:cNvPr>
          <p:cNvSpPr/>
          <p:nvPr/>
        </p:nvSpPr>
        <p:spPr>
          <a:xfrm>
            <a:off x="3867147" y="2640617"/>
            <a:ext cx="4079450" cy="400110"/>
          </a:xfrm>
          <a:prstGeom prst="rect">
            <a:avLst/>
          </a:prstGeom>
        </p:spPr>
        <p:txBody>
          <a:bodyPr wrap="none">
            <a:spAutoFit/>
          </a:bodyPr>
          <a:lstStyle/>
          <a:p>
            <a:r>
              <a:rPr lang="en-US" altLang="zh-TW" sz="2000" dirty="0"/>
              <a:t>Visualization of average feature maps</a:t>
            </a:r>
            <a:endParaRPr lang="zh-TW" altLang="en-US" sz="2000" dirty="0"/>
          </a:p>
        </p:txBody>
      </p:sp>
      <p:pic>
        <p:nvPicPr>
          <p:cNvPr id="6" name="圖片 5">
            <a:extLst>
              <a:ext uri="{FF2B5EF4-FFF2-40B4-BE49-F238E27FC236}">
                <a16:creationId xmlns:a16="http://schemas.microsoft.com/office/drawing/2014/main" id="{AF88349D-FCC2-43FA-8758-B55293AA5C5B}"/>
              </a:ext>
            </a:extLst>
          </p:cNvPr>
          <p:cNvPicPr>
            <a:picLocks noChangeAspect="1"/>
          </p:cNvPicPr>
          <p:nvPr/>
        </p:nvPicPr>
        <p:blipFill rotWithShape="1">
          <a:blip r:embed="rId4"/>
          <a:srcRect l="2713" t="6020" r="3744"/>
          <a:stretch/>
        </p:blipFill>
        <p:spPr>
          <a:xfrm>
            <a:off x="424498" y="3255322"/>
            <a:ext cx="5910511" cy="3037910"/>
          </a:xfrm>
          <a:prstGeom prst="rect">
            <a:avLst/>
          </a:prstGeom>
        </p:spPr>
      </p:pic>
      <p:cxnSp>
        <p:nvCxnSpPr>
          <p:cNvPr id="8" name="直線單箭頭接點 7">
            <a:extLst>
              <a:ext uri="{FF2B5EF4-FFF2-40B4-BE49-F238E27FC236}">
                <a16:creationId xmlns:a16="http://schemas.microsoft.com/office/drawing/2014/main" id="{EB4D5A40-C09A-4EEC-ADAD-2DFA211A55AC}"/>
              </a:ext>
            </a:extLst>
          </p:cNvPr>
          <p:cNvCxnSpPr>
            <a:cxnSpLocks/>
          </p:cNvCxnSpPr>
          <p:nvPr/>
        </p:nvCxnSpPr>
        <p:spPr>
          <a:xfrm>
            <a:off x="6572250" y="4599191"/>
            <a:ext cx="60007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5B956ACC-BD4E-4861-A3C7-F3A19097CE5A}"/>
              </a:ext>
            </a:extLst>
          </p:cNvPr>
          <p:cNvPicPr>
            <a:picLocks noChangeAspect="1"/>
          </p:cNvPicPr>
          <p:nvPr/>
        </p:nvPicPr>
        <p:blipFill>
          <a:blip r:embed="rId5"/>
          <a:stretch>
            <a:fillRect/>
          </a:stretch>
        </p:blipFill>
        <p:spPr>
          <a:xfrm>
            <a:off x="7428616" y="4095027"/>
            <a:ext cx="4136203" cy="1008328"/>
          </a:xfrm>
          <a:prstGeom prst="rect">
            <a:avLst/>
          </a:prstGeom>
        </p:spPr>
      </p:pic>
      <p:sp>
        <p:nvSpPr>
          <p:cNvPr id="5" name="矩形 4">
            <a:extLst>
              <a:ext uri="{FF2B5EF4-FFF2-40B4-BE49-F238E27FC236}">
                <a16:creationId xmlns:a16="http://schemas.microsoft.com/office/drawing/2014/main" id="{8DB8A950-D4D1-4604-9CD0-689B6703ABC1}"/>
              </a:ext>
            </a:extLst>
          </p:cNvPr>
          <p:cNvSpPr/>
          <p:nvPr/>
        </p:nvSpPr>
        <p:spPr>
          <a:xfrm>
            <a:off x="605480" y="4275438"/>
            <a:ext cx="5490519" cy="4201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68254FA9-F3A4-41AA-8DF6-717DB3E29A92}"/>
              </a:ext>
            </a:extLst>
          </p:cNvPr>
          <p:cNvSpPr txBox="1"/>
          <p:nvPr/>
        </p:nvSpPr>
        <p:spPr>
          <a:xfrm>
            <a:off x="11714206" y="6487296"/>
            <a:ext cx="418704" cy="369332"/>
          </a:xfrm>
          <a:prstGeom prst="rect">
            <a:avLst/>
          </a:prstGeom>
          <a:noFill/>
        </p:spPr>
        <p:txBody>
          <a:bodyPr wrap="none" rtlCol="0">
            <a:spAutoFit/>
          </a:bodyPr>
          <a:lstStyle/>
          <a:p>
            <a:r>
              <a:rPr lang="en-US" altLang="zh-TW" dirty="0"/>
              <a:t>13</a:t>
            </a:r>
            <a:endParaRPr lang="zh-TW" altLang="en-US" dirty="0"/>
          </a:p>
        </p:txBody>
      </p:sp>
      <p:sp>
        <p:nvSpPr>
          <p:cNvPr id="4" name="矩形 3">
            <a:extLst>
              <a:ext uri="{FF2B5EF4-FFF2-40B4-BE49-F238E27FC236}">
                <a16:creationId xmlns:a16="http://schemas.microsoft.com/office/drawing/2014/main" id="{64CEACF6-DB30-4B0F-AE12-6B9CB5D1E759}"/>
              </a:ext>
            </a:extLst>
          </p:cNvPr>
          <p:cNvSpPr/>
          <p:nvPr/>
        </p:nvSpPr>
        <p:spPr>
          <a:xfrm>
            <a:off x="7428616" y="5197233"/>
            <a:ext cx="3437416" cy="369332"/>
          </a:xfrm>
          <a:prstGeom prst="rect">
            <a:avLst/>
          </a:prstGeom>
        </p:spPr>
        <p:txBody>
          <a:bodyPr wrap="none">
            <a:spAutoFit/>
          </a:bodyPr>
          <a:lstStyle/>
          <a:p>
            <a:pPr marL="285750" indent="-285750">
              <a:buFont typeface="Arial" panose="020B0604020202020204" pitchFamily="34" charset="0"/>
              <a:buChar char="•"/>
            </a:pPr>
            <a:r>
              <a:rPr lang="zh-TW" altLang="en-US" dirty="0"/>
              <a:t>⊙</a:t>
            </a:r>
            <a:r>
              <a:rPr lang="en-US" altLang="zh-TW" dirty="0"/>
              <a:t>:</a:t>
            </a:r>
            <a:r>
              <a:rPr lang="sq-AL" altLang="zh-TW" dirty="0"/>
              <a:t> </a:t>
            </a:r>
            <a:r>
              <a:rPr lang="en-US" altLang="zh-TW" dirty="0"/>
              <a:t>E</a:t>
            </a:r>
            <a:r>
              <a:rPr lang="sq-AL" altLang="zh-TW" dirty="0"/>
              <a:t>lement-wise multiplication</a:t>
            </a:r>
            <a:endParaRPr lang="en-US" altLang="zh-TW" dirty="0"/>
          </a:p>
        </p:txBody>
      </p:sp>
    </p:spTree>
    <p:extLst>
      <p:ext uri="{BB962C8B-B14F-4D97-AF65-F5344CB8AC3E}">
        <p14:creationId xmlns:p14="http://schemas.microsoft.com/office/powerpoint/2010/main" val="1350135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5DE8F6A-4EB5-4642-B7A1-572A0F07A610}"/>
              </a:ext>
            </a:extLst>
          </p:cNvPr>
          <p:cNvSpPr>
            <a:spLocks noGrp="1"/>
          </p:cNvSpPr>
          <p:nvPr>
            <p:ph type="subTitle" idx="1"/>
          </p:nvPr>
        </p:nvSpPr>
        <p:spPr>
          <a:xfrm>
            <a:off x="1143000" y="639763"/>
            <a:ext cx="9144000" cy="1655762"/>
          </a:xfrm>
        </p:spPr>
        <p:txBody>
          <a:bodyPr/>
          <a:lstStyle/>
          <a:p>
            <a:pPr marL="342900" indent="-342900" algn="l">
              <a:buFont typeface="Arial" panose="020B0604020202020204" pitchFamily="34" charset="0"/>
              <a:buChar char="•"/>
            </a:pPr>
            <a:r>
              <a:rPr lang="sq-AL" altLang="zh-TW" dirty="0"/>
              <a:t>The skip factors</a:t>
            </a:r>
            <a:r>
              <a:rPr lang="en-US" altLang="zh-TW" dirty="0"/>
              <a:t>: To alleviate the problem of over-smoothed textures, the skip features are </a:t>
            </a:r>
            <a:r>
              <a:rPr lang="en-US" altLang="zh-TW" b="1" dirty="0"/>
              <a:t>Fourier transformed </a:t>
            </a:r>
            <a:r>
              <a:rPr lang="en-US" altLang="zh-TW" dirty="0"/>
              <a:t>and </a:t>
            </a:r>
            <a:r>
              <a:rPr lang="en-US" altLang="zh-TW" b="1" dirty="0"/>
              <a:t>spectral modulation </a:t>
            </a:r>
            <a:r>
              <a:rPr lang="en-US" altLang="zh-TW" dirty="0"/>
              <a:t>is employed to selectively reduce the low-frequency components of the skip features.</a:t>
            </a:r>
            <a:endParaRPr lang="zh-TW" altLang="en-US" dirty="0"/>
          </a:p>
        </p:txBody>
      </p:sp>
      <p:pic>
        <p:nvPicPr>
          <p:cNvPr id="2" name="圖片 1">
            <a:extLst>
              <a:ext uri="{FF2B5EF4-FFF2-40B4-BE49-F238E27FC236}">
                <a16:creationId xmlns:a16="http://schemas.microsoft.com/office/drawing/2014/main" id="{D2848C41-2326-41AF-A6F7-17C73B2378BB}"/>
              </a:ext>
            </a:extLst>
          </p:cNvPr>
          <p:cNvPicPr>
            <a:picLocks noChangeAspect="1"/>
          </p:cNvPicPr>
          <p:nvPr/>
        </p:nvPicPr>
        <p:blipFill>
          <a:blip r:embed="rId3"/>
          <a:stretch>
            <a:fillRect/>
          </a:stretch>
        </p:blipFill>
        <p:spPr>
          <a:xfrm>
            <a:off x="657226" y="2416175"/>
            <a:ext cx="5305425" cy="1467835"/>
          </a:xfrm>
          <a:prstGeom prst="rect">
            <a:avLst/>
          </a:prstGeom>
        </p:spPr>
      </p:pic>
      <p:sp>
        <p:nvSpPr>
          <p:cNvPr id="3" name="文字方塊 2">
            <a:extLst>
              <a:ext uri="{FF2B5EF4-FFF2-40B4-BE49-F238E27FC236}">
                <a16:creationId xmlns:a16="http://schemas.microsoft.com/office/drawing/2014/main" id="{61F4094E-2C6A-4338-9029-086D1E757907}"/>
              </a:ext>
            </a:extLst>
          </p:cNvPr>
          <p:cNvSpPr txBox="1"/>
          <p:nvPr/>
        </p:nvSpPr>
        <p:spPr>
          <a:xfrm>
            <a:off x="571501" y="4000629"/>
            <a:ext cx="5791199" cy="1938992"/>
          </a:xfrm>
          <a:prstGeom prst="rect">
            <a:avLst/>
          </a:prstGeom>
          <a:noFill/>
        </p:spPr>
        <p:txBody>
          <a:bodyPr wrap="square" rtlCol="0">
            <a:spAutoFit/>
          </a:bodyPr>
          <a:lstStyle/>
          <a:p>
            <a:pPr marL="285750" indent="-285750">
              <a:buFont typeface="Arial" panose="020B0604020202020204" pitchFamily="34" charset="0"/>
              <a:buChar char="•"/>
            </a:pPr>
            <a:r>
              <a:rPr lang="sq-AL" altLang="zh-TW" sz="2000" dirty="0"/>
              <a:t>hl,i</a:t>
            </a:r>
            <a:r>
              <a:rPr lang="en-US" altLang="zh-TW" sz="2000" dirty="0"/>
              <a:t>: The </a:t>
            </a:r>
            <a:r>
              <a:rPr lang="en-US" altLang="zh-TW" sz="2000" dirty="0" err="1"/>
              <a:t>i-th</a:t>
            </a:r>
            <a:r>
              <a:rPr lang="en-US" altLang="zh-TW" sz="2000" dirty="0"/>
              <a:t> channel of the skip feature map in the l-</a:t>
            </a:r>
            <a:r>
              <a:rPr lang="en-US" altLang="zh-TW" sz="2000" dirty="0" err="1"/>
              <a:t>th</a:t>
            </a:r>
            <a:r>
              <a:rPr lang="en-US" altLang="zh-TW" sz="2000" dirty="0"/>
              <a:t> block of the U-Net decoder.</a:t>
            </a:r>
          </a:p>
          <a:p>
            <a:pPr marL="285750" indent="-285750">
              <a:buFont typeface="Arial" panose="020B0604020202020204" pitchFamily="34" charset="0"/>
              <a:buChar char="•"/>
            </a:pPr>
            <a:r>
              <a:rPr lang="sq-AL" altLang="zh-TW" sz="2000" dirty="0"/>
              <a:t>FFT(·)</a:t>
            </a:r>
            <a:r>
              <a:rPr lang="en-US" altLang="zh-TW" sz="2000" dirty="0"/>
              <a:t>: </a:t>
            </a:r>
            <a:r>
              <a:rPr lang="sq-AL" altLang="zh-TW" sz="2000" dirty="0"/>
              <a:t>Fourier transform</a:t>
            </a:r>
            <a:endParaRPr lang="en-US" altLang="zh-TW" sz="2000" dirty="0"/>
          </a:p>
          <a:p>
            <a:pPr marL="285750" indent="-285750">
              <a:buFont typeface="Arial" panose="020B0604020202020204" pitchFamily="34" charset="0"/>
              <a:buChar char="•"/>
            </a:pPr>
            <a:r>
              <a:rPr lang="sq-AL" altLang="zh-TW" sz="2000" dirty="0"/>
              <a:t>IFFT(·)</a:t>
            </a:r>
            <a:r>
              <a:rPr lang="en-US" altLang="zh-TW" sz="2000" dirty="0"/>
              <a:t>: I</a:t>
            </a:r>
            <a:r>
              <a:rPr lang="sq-AL" altLang="zh-TW" sz="2000" dirty="0"/>
              <a:t>nverse Fourier transform</a:t>
            </a:r>
            <a:endParaRPr lang="en-US" altLang="zh-TW" sz="2000" dirty="0"/>
          </a:p>
          <a:p>
            <a:pPr marL="285750" indent="-285750">
              <a:buFont typeface="Arial" panose="020B0604020202020204" pitchFamily="34" charset="0"/>
              <a:buChar char="•"/>
            </a:pPr>
            <a:r>
              <a:rPr lang="en-US" altLang="zh-TW" sz="2000" dirty="0"/>
              <a:t>β</a:t>
            </a:r>
            <a:r>
              <a:rPr lang="en-US" altLang="zh-TW" sz="2000" dirty="0" err="1"/>
              <a:t>l,i</a:t>
            </a:r>
            <a:r>
              <a:rPr lang="en-US" altLang="zh-TW" sz="2000" dirty="0"/>
              <a:t> : A Fourier mask, designed as a function of the magnitude of the Fourier</a:t>
            </a:r>
            <a:r>
              <a:rPr lang="sq-AL" altLang="zh-TW" sz="2000" dirty="0"/>
              <a:t> coefficients</a:t>
            </a:r>
            <a:endParaRPr lang="zh-TW" altLang="en-US" sz="2000" dirty="0"/>
          </a:p>
        </p:txBody>
      </p:sp>
      <p:pic>
        <p:nvPicPr>
          <p:cNvPr id="4" name="圖片 3">
            <a:extLst>
              <a:ext uri="{FF2B5EF4-FFF2-40B4-BE49-F238E27FC236}">
                <a16:creationId xmlns:a16="http://schemas.microsoft.com/office/drawing/2014/main" id="{88FC16B8-0296-43FD-AB19-66F3E371E433}"/>
              </a:ext>
            </a:extLst>
          </p:cNvPr>
          <p:cNvPicPr>
            <a:picLocks noChangeAspect="1"/>
          </p:cNvPicPr>
          <p:nvPr/>
        </p:nvPicPr>
        <p:blipFill>
          <a:blip r:embed="rId4"/>
          <a:stretch>
            <a:fillRect/>
          </a:stretch>
        </p:blipFill>
        <p:spPr>
          <a:xfrm>
            <a:off x="6732895" y="2560967"/>
            <a:ext cx="4302230" cy="1178249"/>
          </a:xfrm>
          <a:prstGeom prst="rect">
            <a:avLst/>
          </a:prstGeom>
        </p:spPr>
      </p:pic>
      <p:sp>
        <p:nvSpPr>
          <p:cNvPr id="6" name="文字方塊 5">
            <a:extLst>
              <a:ext uri="{FF2B5EF4-FFF2-40B4-BE49-F238E27FC236}">
                <a16:creationId xmlns:a16="http://schemas.microsoft.com/office/drawing/2014/main" id="{E3E3D684-6A0B-4F98-8C72-B8E847A78F08}"/>
              </a:ext>
            </a:extLst>
          </p:cNvPr>
          <p:cNvSpPr txBox="1"/>
          <p:nvPr/>
        </p:nvSpPr>
        <p:spPr>
          <a:xfrm>
            <a:off x="6732895" y="4000629"/>
            <a:ext cx="4668530" cy="1938992"/>
          </a:xfrm>
          <a:prstGeom prst="rect">
            <a:avLst/>
          </a:prstGeom>
          <a:noFill/>
        </p:spPr>
        <p:txBody>
          <a:bodyPr wrap="square" rtlCol="0">
            <a:spAutoFit/>
          </a:bodyPr>
          <a:lstStyle/>
          <a:p>
            <a:pPr marL="285750" indent="-285750">
              <a:buFont typeface="Arial" panose="020B0604020202020204" pitchFamily="34" charset="0"/>
              <a:buChar char="•"/>
            </a:pPr>
            <a:r>
              <a:rPr lang="en-US" altLang="zh-TW" sz="2000" dirty="0" err="1"/>
              <a:t>sl</a:t>
            </a:r>
            <a:r>
              <a:rPr lang="en-US" altLang="zh-TW" sz="2000" dirty="0"/>
              <a:t>: Adjusting the low-frequency components of skip features in the Fourier frequency domain</a:t>
            </a:r>
          </a:p>
          <a:p>
            <a:pPr marL="285750" indent="-285750">
              <a:buFont typeface="Arial" panose="020B0604020202020204" pitchFamily="34" charset="0"/>
              <a:buChar char="•"/>
            </a:pPr>
            <a:r>
              <a:rPr lang="en-US" altLang="zh-TW" sz="2000" dirty="0"/>
              <a:t>r: T</a:t>
            </a:r>
            <a:r>
              <a:rPr lang="sq-AL" altLang="zh-TW" sz="2000" dirty="0"/>
              <a:t>he radius</a:t>
            </a:r>
            <a:endParaRPr lang="en-US" altLang="zh-TW" sz="2000" dirty="0"/>
          </a:p>
          <a:p>
            <a:pPr marL="285750" indent="-285750">
              <a:buFont typeface="Arial" panose="020B0604020202020204" pitchFamily="34" charset="0"/>
              <a:buChar char="•"/>
            </a:pPr>
            <a:r>
              <a:rPr lang="sq-AL" altLang="zh-TW" sz="2000" dirty="0"/>
              <a:t>r</a:t>
            </a:r>
            <a:r>
              <a:rPr lang="sq-AL" altLang="zh-TW" sz="2000" baseline="-25000" dirty="0"/>
              <a:t>thresh</a:t>
            </a:r>
            <a:r>
              <a:rPr lang="en-US" altLang="zh-TW" sz="2000" dirty="0"/>
              <a:t>: The threshold frequency, set</a:t>
            </a:r>
          </a:p>
          <a:p>
            <a:r>
              <a:rPr lang="en-US" altLang="zh-TW" sz="2000" dirty="0"/>
              <a:t>     to 1 in this experiments</a:t>
            </a:r>
            <a:endParaRPr lang="zh-TW" altLang="en-US" sz="2000" dirty="0"/>
          </a:p>
        </p:txBody>
      </p:sp>
      <p:sp>
        <p:nvSpPr>
          <p:cNvPr id="7" name="文字方塊 6">
            <a:extLst>
              <a:ext uri="{FF2B5EF4-FFF2-40B4-BE49-F238E27FC236}">
                <a16:creationId xmlns:a16="http://schemas.microsoft.com/office/drawing/2014/main" id="{12663769-2F04-4DE0-912D-59571D31552E}"/>
              </a:ext>
            </a:extLst>
          </p:cNvPr>
          <p:cNvSpPr txBox="1"/>
          <p:nvPr/>
        </p:nvSpPr>
        <p:spPr>
          <a:xfrm>
            <a:off x="11714206" y="6487296"/>
            <a:ext cx="418704" cy="369332"/>
          </a:xfrm>
          <a:prstGeom prst="rect">
            <a:avLst/>
          </a:prstGeom>
          <a:noFill/>
        </p:spPr>
        <p:txBody>
          <a:bodyPr wrap="none" rtlCol="0">
            <a:spAutoFit/>
          </a:bodyPr>
          <a:lstStyle/>
          <a:p>
            <a:r>
              <a:rPr lang="en-US" altLang="zh-TW" dirty="0"/>
              <a:t>14</a:t>
            </a:r>
            <a:endParaRPr lang="zh-TW" altLang="en-US" dirty="0"/>
          </a:p>
        </p:txBody>
      </p:sp>
    </p:spTree>
    <p:extLst>
      <p:ext uri="{BB962C8B-B14F-4D97-AF65-F5344CB8AC3E}">
        <p14:creationId xmlns:p14="http://schemas.microsoft.com/office/powerpoint/2010/main" val="827725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7D5510E4-8E80-4D06-A401-090038818025}"/>
              </a:ext>
            </a:extLst>
          </p:cNvPr>
          <p:cNvPicPr>
            <a:picLocks noChangeAspect="1"/>
          </p:cNvPicPr>
          <p:nvPr/>
        </p:nvPicPr>
        <p:blipFill>
          <a:blip r:embed="rId3"/>
          <a:stretch>
            <a:fillRect/>
          </a:stretch>
        </p:blipFill>
        <p:spPr>
          <a:xfrm>
            <a:off x="2228153" y="2078733"/>
            <a:ext cx="7735694" cy="3100584"/>
          </a:xfrm>
          <a:prstGeom prst="rect">
            <a:avLst/>
          </a:prstGeom>
        </p:spPr>
      </p:pic>
      <p:sp>
        <p:nvSpPr>
          <p:cNvPr id="3" name="文字方塊 2">
            <a:extLst>
              <a:ext uri="{FF2B5EF4-FFF2-40B4-BE49-F238E27FC236}">
                <a16:creationId xmlns:a16="http://schemas.microsoft.com/office/drawing/2014/main" id="{3264CD50-1043-4C55-861E-479564926ED1}"/>
              </a:ext>
            </a:extLst>
          </p:cNvPr>
          <p:cNvSpPr txBox="1"/>
          <p:nvPr/>
        </p:nvSpPr>
        <p:spPr>
          <a:xfrm>
            <a:off x="5638800" y="2971800"/>
            <a:ext cx="914400" cy="914400"/>
          </a:xfrm>
          <a:prstGeom prst="rect">
            <a:avLst/>
          </a:prstGeom>
          <a:noFill/>
        </p:spPr>
        <p:txBody>
          <a:bodyPr wrap="square" rtlCol="0">
            <a:spAutoFit/>
          </a:bodyPr>
          <a:lstStyle/>
          <a:p>
            <a:endParaRPr lang="zh-TW" altLang="en-US" dirty="0"/>
          </a:p>
        </p:txBody>
      </p:sp>
      <p:sp>
        <p:nvSpPr>
          <p:cNvPr id="4" name="文字方塊 3">
            <a:extLst>
              <a:ext uri="{FF2B5EF4-FFF2-40B4-BE49-F238E27FC236}">
                <a16:creationId xmlns:a16="http://schemas.microsoft.com/office/drawing/2014/main" id="{00A14FFB-CEE3-46A2-BFED-BCBB43AC8D6C}"/>
              </a:ext>
            </a:extLst>
          </p:cNvPr>
          <p:cNvSpPr txBox="1"/>
          <p:nvPr/>
        </p:nvSpPr>
        <p:spPr>
          <a:xfrm>
            <a:off x="1685924" y="801202"/>
            <a:ext cx="8620125" cy="830997"/>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With </a:t>
            </a:r>
            <a:r>
              <a:rPr lang="sq-AL" altLang="zh-TW" sz="2400" dirty="0"/>
              <a:t>skip scaling</a:t>
            </a:r>
            <a:r>
              <a:rPr lang="en-US" altLang="zh-TW" sz="2400" dirty="0"/>
              <a:t>: By r</a:t>
            </a:r>
            <a:r>
              <a:rPr lang="sq-AL" altLang="zh-TW" sz="2400" dirty="0"/>
              <a:t>educing</a:t>
            </a:r>
            <a:r>
              <a:rPr lang="en-US" altLang="zh-TW" sz="2400" dirty="0"/>
              <a:t> low-frequency components of the skip features can generate </a:t>
            </a:r>
            <a:r>
              <a:rPr lang="sq-AL" altLang="zh-TW" sz="2400" dirty="0"/>
              <a:t>better details.</a:t>
            </a:r>
            <a:endParaRPr lang="zh-TW" altLang="en-US" sz="2400" dirty="0"/>
          </a:p>
        </p:txBody>
      </p:sp>
      <p:sp>
        <p:nvSpPr>
          <p:cNvPr id="5" name="文字方塊 4">
            <a:extLst>
              <a:ext uri="{FF2B5EF4-FFF2-40B4-BE49-F238E27FC236}">
                <a16:creationId xmlns:a16="http://schemas.microsoft.com/office/drawing/2014/main" id="{5A96E370-8288-4027-87F7-14C330B12120}"/>
              </a:ext>
            </a:extLst>
          </p:cNvPr>
          <p:cNvSpPr txBox="1"/>
          <p:nvPr/>
        </p:nvSpPr>
        <p:spPr>
          <a:xfrm>
            <a:off x="11714206" y="6487296"/>
            <a:ext cx="418704" cy="369332"/>
          </a:xfrm>
          <a:prstGeom prst="rect">
            <a:avLst/>
          </a:prstGeom>
          <a:noFill/>
        </p:spPr>
        <p:txBody>
          <a:bodyPr wrap="none" rtlCol="0">
            <a:spAutoFit/>
          </a:bodyPr>
          <a:lstStyle/>
          <a:p>
            <a:r>
              <a:rPr lang="en-US" altLang="zh-TW" dirty="0"/>
              <a:t>15</a:t>
            </a:r>
            <a:endParaRPr lang="zh-TW" altLang="en-US" dirty="0"/>
          </a:p>
        </p:txBody>
      </p:sp>
    </p:spTree>
    <p:extLst>
      <p:ext uri="{BB962C8B-B14F-4D97-AF65-F5344CB8AC3E}">
        <p14:creationId xmlns:p14="http://schemas.microsoft.com/office/powerpoint/2010/main" val="2183759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FB074B-6F4E-4AD6-A489-27BAC9C7C184}"/>
              </a:ext>
            </a:extLst>
          </p:cNvPr>
          <p:cNvSpPr/>
          <p:nvPr/>
        </p:nvSpPr>
        <p:spPr>
          <a:xfrm>
            <a:off x="1672184" y="2587020"/>
            <a:ext cx="8847631" cy="1569660"/>
          </a:xfrm>
          <a:prstGeom prst="rect">
            <a:avLst/>
          </a:prstGeom>
          <a:noFill/>
        </p:spPr>
        <p:txBody>
          <a:bodyPr wrap="square" lIns="91440" tIns="45720" rIns="91440" bIns="45720">
            <a:spAutoFit/>
          </a:bodyPr>
          <a:lstStyle/>
          <a:p>
            <a:pPr algn="ctr"/>
            <a:r>
              <a:rPr lang="en-US" altLang="zh-TW" sz="9600" dirty="0">
                <a:ln w="0"/>
                <a:effectLst>
                  <a:outerShdw blurRad="38100" dist="19050" dir="2700000" algn="tl" rotWithShape="0">
                    <a:schemeClr val="dk1">
                      <a:alpha val="40000"/>
                    </a:schemeClr>
                  </a:outerShdw>
                </a:effectLst>
              </a:rPr>
              <a:t>3. Experiments </a:t>
            </a:r>
            <a:endParaRPr lang="zh-TW" altLang="en-US" sz="9600" dirty="0">
              <a:ln w="0"/>
              <a:effectLst>
                <a:outerShdw blurRad="38100" dist="19050" dir="2700000" algn="tl" rotWithShape="0">
                  <a:schemeClr val="dk1">
                    <a:alpha val="40000"/>
                  </a:schemeClr>
                </a:outerShdw>
              </a:effectLst>
            </a:endParaRPr>
          </a:p>
        </p:txBody>
      </p:sp>
      <p:sp>
        <p:nvSpPr>
          <p:cNvPr id="3" name="文字方塊 2">
            <a:extLst>
              <a:ext uri="{FF2B5EF4-FFF2-40B4-BE49-F238E27FC236}">
                <a16:creationId xmlns:a16="http://schemas.microsoft.com/office/drawing/2014/main" id="{73B10BFC-D6B8-4060-91A5-109B48447E60}"/>
              </a:ext>
            </a:extLst>
          </p:cNvPr>
          <p:cNvSpPr txBox="1"/>
          <p:nvPr/>
        </p:nvSpPr>
        <p:spPr>
          <a:xfrm>
            <a:off x="11714206" y="6487296"/>
            <a:ext cx="418704" cy="369332"/>
          </a:xfrm>
          <a:prstGeom prst="rect">
            <a:avLst/>
          </a:prstGeom>
          <a:noFill/>
        </p:spPr>
        <p:txBody>
          <a:bodyPr wrap="none" rtlCol="0">
            <a:spAutoFit/>
          </a:bodyPr>
          <a:lstStyle/>
          <a:p>
            <a:r>
              <a:rPr lang="en-US" altLang="zh-TW" dirty="0"/>
              <a:t>16</a:t>
            </a:r>
            <a:endParaRPr lang="zh-TW" altLang="en-US" dirty="0"/>
          </a:p>
        </p:txBody>
      </p:sp>
    </p:spTree>
    <p:extLst>
      <p:ext uri="{BB962C8B-B14F-4D97-AF65-F5344CB8AC3E}">
        <p14:creationId xmlns:p14="http://schemas.microsoft.com/office/powerpoint/2010/main" val="2968099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副標題 4">
            <a:extLst>
              <a:ext uri="{FF2B5EF4-FFF2-40B4-BE49-F238E27FC236}">
                <a16:creationId xmlns:a16="http://schemas.microsoft.com/office/drawing/2014/main" id="{25DE8F6A-4EB5-4642-B7A1-572A0F07A610}"/>
              </a:ext>
            </a:extLst>
          </p:cNvPr>
          <p:cNvSpPr>
            <a:spLocks noGrp="1"/>
          </p:cNvSpPr>
          <p:nvPr>
            <p:ph type="subTitle" idx="1"/>
          </p:nvPr>
        </p:nvSpPr>
        <p:spPr>
          <a:xfrm>
            <a:off x="1125886" y="1175320"/>
            <a:ext cx="9751028" cy="922333"/>
          </a:xfrm>
        </p:spPr>
        <p:txBody>
          <a:bodyPr>
            <a:normAutofit/>
          </a:bodyPr>
          <a:lstStyle/>
          <a:p>
            <a:pPr marL="342900" indent="-342900" algn="l">
              <a:buFont typeface="Arial" panose="020B0604020202020204" pitchFamily="34" charset="0"/>
              <a:buChar char="•"/>
            </a:pPr>
            <a:r>
              <a:rPr lang="en-US" altLang="zh-TW" dirty="0"/>
              <a:t>Integrating </a:t>
            </a:r>
            <a:r>
              <a:rPr lang="en-US" altLang="zh-TW" dirty="0" err="1"/>
              <a:t>FreeU</a:t>
            </a:r>
            <a:r>
              <a:rPr lang="en-US" altLang="zh-TW" dirty="0"/>
              <a:t> into Stable Diffusion-XL, the results show that the generation capability is significantly enhanced.</a:t>
            </a:r>
            <a:endParaRPr lang="zh-TW" altLang="en-US" dirty="0"/>
          </a:p>
        </p:txBody>
      </p:sp>
      <p:sp>
        <p:nvSpPr>
          <p:cNvPr id="2" name="矩形 1">
            <a:extLst>
              <a:ext uri="{FF2B5EF4-FFF2-40B4-BE49-F238E27FC236}">
                <a16:creationId xmlns:a16="http://schemas.microsoft.com/office/drawing/2014/main" id="{86B11F99-8739-42CD-8F13-ACBBF0F2D2AC}"/>
              </a:ext>
            </a:extLst>
          </p:cNvPr>
          <p:cNvSpPr/>
          <p:nvPr/>
        </p:nvSpPr>
        <p:spPr>
          <a:xfrm>
            <a:off x="1125886" y="449829"/>
            <a:ext cx="4542590" cy="584775"/>
          </a:xfrm>
          <a:prstGeom prst="rect">
            <a:avLst/>
          </a:prstGeom>
        </p:spPr>
        <p:txBody>
          <a:bodyPr wrap="none">
            <a:spAutoFit/>
          </a:bodyPr>
          <a:lstStyle/>
          <a:p>
            <a:r>
              <a:rPr lang="sq-AL" altLang="zh-TW" sz="3200" b="1" dirty="0"/>
              <a:t>Text-to-Image Generation</a:t>
            </a:r>
            <a:endParaRPr lang="zh-TW" altLang="en-US" sz="3200" b="1" dirty="0"/>
          </a:p>
        </p:txBody>
      </p:sp>
      <p:cxnSp>
        <p:nvCxnSpPr>
          <p:cNvPr id="4" name="直線接點 3">
            <a:extLst>
              <a:ext uri="{FF2B5EF4-FFF2-40B4-BE49-F238E27FC236}">
                <a16:creationId xmlns:a16="http://schemas.microsoft.com/office/drawing/2014/main" id="{D4676491-4350-4909-B52F-190DC19160E7}"/>
              </a:ext>
            </a:extLst>
          </p:cNvPr>
          <p:cNvCxnSpPr>
            <a:cxnSpLocks/>
          </p:cNvCxnSpPr>
          <p:nvPr/>
        </p:nvCxnSpPr>
        <p:spPr>
          <a:xfrm>
            <a:off x="1047114" y="1034604"/>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7" name="圖片 6">
            <a:extLst>
              <a:ext uri="{FF2B5EF4-FFF2-40B4-BE49-F238E27FC236}">
                <a16:creationId xmlns:a16="http://schemas.microsoft.com/office/drawing/2014/main" id="{65BCB95E-3535-47C3-B4F2-ED609385F029}"/>
              </a:ext>
            </a:extLst>
          </p:cNvPr>
          <p:cNvPicPr>
            <a:picLocks noChangeAspect="1"/>
          </p:cNvPicPr>
          <p:nvPr/>
        </p:nvPicPr>
        <p:blipFill>
          <a:blip r:embed="rId3"/>
          <a:stretch>
            <a:fillRect/>
          </a:stretch>
        </p:blipFill>
        <p:spPr>
          <a:xfrm>
            <a:off x="7429499" y="3322685"/>
            <a:ext cx="4762501" cy="1574445"/>
          </a:xfrm>
          <a:prstGeom prst="rect">
            <a:avLst/>
          </a:prstGeom>
        </p:spPr>
      </p:pic>
      <p:pic>
        <p:nvPicPr>
          <p:cNvPr id="8" name="圖片 7">
            <a:extLst>
              <a:ext uri="{FF2B5EF4-FFF2-40B4-BE49-F238E27FC236}">
                <a16:creationId xmlns:a16="http://schemas.microsoft.com/office/drawing/2014/main" id="{623968C7-6617-4527-AFF5-A9541DE8D8E7}"/>
              </a:ext>
            </a:extLst>
          </p:cNvPr>
          <p:cNvPicPr>
            <a:picLocks noChangeAspect="1"/>
          </p:cNvPicPr>
          <p:nvPr/>
        </p:nvPicPr>
        <p:blipFill>
          <a:blip r:embed="rId4"/>
          <a:stretch>
            <a:fillRect/>
          </a:stretch>
        </p:blipFill>
        <p:spPr>
          <a:xfrm>
            <a:off x="-12907" y="2238367"/>
            <a:ext cx="7442406" cy="4064437"/>
          </a:xfrm>
          <a:prstGeom prst="rect">
            <a:avLst/>
          </a:prstGeom>
        </p:spPr>
      </p:pic>
      <p:sp>
        <p:nvSpPr>
          <p:cNvPr id="9" name="文字方塊 8">
            <a:extLst>
              <a:ext uri="{FF2B5EF4-FFF2-40B4-BE49-F238E27FC236}">
                <a16:creationId xmlns:a16="http://schemas.microsoft.com/office/drawing/2014/main" id="{2376D0CB-7680-4676-8237-8349CA07567F}"/>
              </a:ext>
            </a:extLst>
          </p:cNvPr>
          <p:cNvSpPr txBox="1"/>
          <p:nvPr/>
        </p:nvSpPr>
        <p:spPr>
          <a:xfrm>
            <a:off x="11714206" y="6487296"/>
            <a:ext cx="418704" cy="369332"/>
          </a:xfrm>
          <a:prstGeom prst="rect">
            <a:avLst/>
          </a:prstGeom>
          <a:noFill/>
        </p:spPr>
        <p:txBody>
          <a:bodyPr wrap="none" rtlCol="0">
            <a:spAutoFit/>
          </a:bodyPr>
          <a:lstStyle/>
          <a:p>
            <a:r>
              <a:rPr lang="en-US" altLang="zh-TW" dirty="0"/>
              <a:t>17</a:t>
            </a:r>
            <a:endParaRPr lang="zh-TW" altLang="en-US" dirty="0"/>
          </a:p>
        </p:txBody>
      </p:sp>
    </p:spTree>
    <p:extLst>
      <p:ext uri="{BB962C8B-B14F-4D97-AF65-F5344CB8AC3E}">
        <p14:creationId xmlns:p14="http://schemas.microsoft.com/office/powerpoint/2010/main" val="2537835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6B11F99-8739-42CD-8F13-ACBBF0F2D2AC}"/>
              </a:ext>
            </a:extLst>
          </p:cNvPr>
          <p:cNvSpPr/>
          <p:nvPr/>
        </p:nvSpPr>
        <p:spPr>
          <a:xfrm>
            <a:off x="1125886" y="218380"/>
            <a:ext cx="4542590" cy="584775"/>
          </a:xfrm>
          <a:prstGeom prst="rect">
            <a:avLst/>
          </a:prstGeom>
        </p:spPr>
        <p:txBody>
          <a:bodyPr wrap="none">
            <a:spAutoFit/>
          </a:bodyPr>
          <a:lstStyle/>
          <a:p>
            <a:r>
              <a:rPr lang="sq-AL" altLang="zh-TW" sz="3200" b="1" dirty="0"/>
              <a:t>Text-to-Video Generation</a:t>
            </a:r>
            <a:endParaRPr lang="zh-TW" altLang="en-US" sz="3200" b="1" dirty="0"/>
          </a:p>
        </p:txBody>
      </p:sp>
      <p:cxnSp>
        <p:nvCxnSpPr>
          <p:cNvPr id="4" name="直線接點 3">
            <a:extLst>
              <a:ext uri="{FF2B5EF4-FFF2-40B4-BE49-F238E27FC236}">
                <a16:creationId xmlns:a16="http://schemas.microsoft.com/office/drawing/2014/main" id="{D4676491-4350-4909-B52F-190DC19160E7}"/>
              </a:ext>
            </a:extLst>
          </p:cNvPr>
          <p:cNvCxnSpPr>
            <a:cxnSpLocks/>
          </p:cNvCxnSpPr>
          <p:nvPr/>
        </p:nvCxnSpPr>
        <p:spPr>
          <a:xfrm>
            <a:off x="1047114" y="803155"/>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 name="副標題 8">
            <a:extLst>
              <a:ext uri="{FF2B5EF4-FFF2-40B4-BE49-F238E27FC236}">
                <a16:creationId xmlns:a16="http://schemas.microsoft.com/office/drawing/2014/main" id="{4916F0EA-AD74-4ACB-ADC1-BBFB2117A4E0}"/>
              </a:ext>
            </a:extLst>
          </p:cNvPr>
          <p:cNvSpPr>
            <a:spLocks noGrp="1"/>
          </p:cNvSpPr>
          <p:nvPr>
            <p:ph type="subTitle" idx="1"/>
          </p:nvPr>
        </p:nvSpPr>
        <p:spPr>
          <a:xfrm>
            <a:off x="1125886" y="980957"/>
            <a:ext cx="9352914" cy="1074732"/>
          </a:xfrm>
        </p:spPr>
        <p:txBody>
          <a:bodyPr/>
          <a:lstStyle/>
          <a:p>
            <a:pPr marL="342900" indent="-342900" algn="l">
              <a:buFont typeface="Arial" panose="020B0604020202020204" pitchFamily="34" charset="0"/>
              <a:buChar char="•"/>
            </a:pPr>
            <a:r>
              <a:rPr lang="en-US" altLang="zh-TW" dirty="0"/>
              <a:t>Injecting </a:t>
            </a:r>
            <a:r>
              <a:rPr lang="en-US" altLang="zh-TW" dirty="0" err="1"/>
              <a:t>FreeU</a:t>
            </a:r>
            <a:r>
              <a:rPr lang="en-US" altLang="zh-TW" dirty="0"/>
              <a:t> into </a:t>
            </a:r>
            <a:r>
              <a:rPr lang="en-US" altLang="zh-TW" dirty="0" err="1"/>
              <a:t>ModelScope</a:t>
            </a:r>
            <a:r>
              <a:rPr lang="en-US" altLang="zh-TW" dirty="0"/>
              <a:t> can further hone video synthesis capabilities.</a:t>
            </a:r>
            <a:endParaRPr lang="zh-TW" altLang="en-US" dirty="0"/>
          </a:p>
        </p:txBody>
      </p:sp>
      <p:pic>
        <p:nvPicPr>
          <p:cNvPr id="11" name="圖片 10">
            <a:extLst>
              <a:ext uri="{FF2B5EF4-FFF2-40B4-BE49-F238E27FC236}">
                <a16:creationId xmlns:a16="http://schemas.microsoft.com/office/drawing/2014/main" id="{B19D6B12-A376-4752-9D72-2130ABD20342}"/>
              </a:ext>
            </a:extLst>
          </p:cNvPr>
          <p:cNvPicPr>
            <a:picLocks noChangeAspect="1"/>
          </p:cNvPicPr>
          <p:nvPr/>
        </p:nvPicPr>
        <p:blipFill>
          <a:blip r:embed="rId3"/>
          <a:stretch>
            <a:fillRect/>
          </a:stretch>
        </p:blipFill>
        <p:spPr>
          <a:xfrm>
            <a:off x="2053193" y="1690940"/>
            <a:ext cx="8425607" cy="3246978"/>
          </a:xfrm>
          <a:prstGeom prst="rect">
            <a:avLst/>
          </a:prstGeom>
        </p:spPr>
      </p:pic>
      <p:pic>
        <p:nvPicPr>
          <p:cNvPr id="12" name="圖片 11">
            <a:extLst>
              <a:ext uri="{FF2B5EF4-FFF2-40B4-BE49-F238E27FC236}">
                <a16:creationId xmlns:a16="http://schemas.microsoft.com/office/drawing/2014/main" id="{2D9351BF-53EF-4740-8EA4-210CBB4D7AE5}"/>
              </a:ext>
            </a:extLst>
          </p:cNvPr>
          <p:cNvPicPr>
            <a:picLocks noChangeAspect="1"/>
          </p:cNvPicPr>
          <p:nvPr/>
        </p:nvPicPr>
        <p:blipFill>
          <a:blip r:embed="rId4"/>
          <a:stretch>
            <a:fillRect/>
          </a:stretch>
        </p:blipFill>
        <p:spPr>
          <a:xfrm>
            <a:off x="3451751" y="5092746"/>
            <a:ext cx="5288498" cy="1691147"/>
          </a:xfrm>
          <a:prstGeom prst="rect">
            <a:avLst/>
          </a:prstGeom>
        </p:spPr>
      </p:pic>
      <p:sp>
        <p:nvSpPr>
          <p:cNvPr id="7" name="文字方塊 6">
            <a:extLst>
              <a:ext uri="{FF2B5EF4-FFF2-40B4-BE49-F238E27FC236}">
                <a16:creationId xmlns:a16="http://schemas.microsoft.com/office/drawing/2014/main" id="{EBDE0C4C-8E57-4BB0-A3A6-B627DFB9B23A}"/>
              </a:ext>
            </a:extLst>
          </p:cNvPr>
          <p:cNvSpPr txBox="1"/>
          <p:nvPr/>
        </p:nvSpPr>
        <p:spPr>
          <a:xfrm>
            <a:off x="11714206" y="6487296"/>
            <a:ext cx="418704" cy="369332"/>
          </a:xfrm>
          <a:prstGeom prst="rect">
            <a:avLst/>
          </a:prstGeom>
          <a:noFill/>
        </p:spPr>
        <p:txBody>
          <a:bodyPr wrap="none" rtlCol="0">
            <a:spAutoFit/>
          </a:bodyPr>
          <a:lstStyle/>
          <a:p>
            <a:r>
              <a:rPr lang="en-US" altLang="zh-TW" dirty="0"/>
              <a:t>18</a:t>
            </a:r>
            <a:endParaRPr lang="zh-TW" altLang="en-US" dirty="0"/>
          </a:p>
        </p:txBody>
      </p:sp>
    </p:spTree>
    <p:extLst>
      <p:ext uri="{BB962C8B-B14F-4D97-AF65-F5344CB8AC3E}">
        <p14:creationId xmlns:p14="http://schemas.microsoft.com/office/powerpoint/2010/main" val="1003477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0E635426-46FE-4918-A59A-078DCCE30F4F}"/>
              </a:ext>
            </a:extLst>
          </p:cNvPr>
          <p:cNvSpPr>
            <a:spLocks noGrp="1"/>
          </p:cNvSpPr>
          <p:nvPr>
            <p:ph type="subTitle" idx="1"/>
          </p:nvPr>
        </p:nvSpPr>
        <p:spPr>
          <a:xfrm>
            <a:off x="1047750" y="214661"/>
            <a:ext cx="1898650" cy="583882"/>
          </a:xfrm>
        </p:spPr>
        <p:txBody>
          <a:bodyPr>
            <a:noAutofit/>
          </a:bodyPr>
          <a:lstStyle/>
          <a:p>
            <a:pPr algn="l"/>
            <a:r>
              <a:rPr lang="en-US" altLang="zh-TW" sz="3600" b="1" dirty="0"/>
              <a:t>Outline</a:t>
            </a:r>
            <a:endParaRPr lang="zh-TW" altLang="en-US" sz="3600" b="1" dirty="0"/>
          </a:p>
        </p:txBody>
      </p:sp>
      <p:cxnSp>
        <p:nvCxnSpPr>
          <p:cNvPr id="4" name="直線接點 3">
            <a:extLst>
              <a:ext uri="{FF2B5EF4-FFF2-40B4-BE49-F238E27FC236}">
                <a16:creationId xmlns:a16="http://schemas.microsoft.com/office/drawing/2014/main" id="{56D53126-478A-41DE-B6A2-2C78FCA74C97}"/>
              </a:ext>
            </a:extLst>
          </p:cNvPr>
          <p:cNvCxnSpPr>
            <a:cxnSpLocks/>
          </p:cNvCxnSpPr>
          <p:nvPr/>
        </p:nvCxnSpPr>
        <p:spPr>
          <a:xfrm>
            <a:off x="1104265" y="798543"/>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13" name="群組 12">
            <a:extLst>
              <a:ext uri="{FF2B5EF4-FFF2-40B4-BE49-F238E27FC236}">
                <a16:creationId xmlns:a16="http://schemas.microsoft.com/office/drawing/2014/main" id="{22ED8629-E966-4ECC-A6E0-19D372E37AA8}"/>
              </a:ext>
            </a:extLst>
          </p:cNvPr>
          <p:cNvGrpSpPr/>
          <p:nvPr/>
        </p:nvGrpSpPr>
        <p:grpSpPr>
          <a:xfrm>
            <a:off x="1404911" y="948690"/>
            <a:ext cx="3830764" cy="969348"/>
            <a:chOff x="1686165" y="1489368"/>
            <a:chExt cx="3830764" cy="969348"/>
          </a:xfrm>
        </p:grpSpPr>
        <p:pic>
          <p:nvPicPr>
            <p:cNvPr id="5" name="內容版面配置區 3">
              <a:extLst>
                <a:ext uri="{FF2B5EF4-FFF2-40B4-BE49-F238E27FC236}">
                  <a16:creationId xmlns:a16="http://schemas.microsoft.com/office/drawing/2014/main" id="{ABEF0AE9-D140-4B43-ACD6-82EFCF3F2B88}"/>
                </a:ext>
              </a:extLst>
            </p:cNvPr>
            <p:cNvPicPr>
              <a:picLocks noChangeAspect="1"/>
            </p:cNvPicPr>
            <p:nvPr/>
          </p:nvPicPr>
          <p:blipFill>
            <a:blip r:embed="rId3"/>
            <a:stretch>
              <a:fillRect/>
            </a:stretch>
          </p:blipFill>
          <p:spPr>
            <a:xfrm>
              <a:off x="1686165" y="1489368"/>
              <a:ext cx="993734" cy="969348"/>
            </a:xfrm>
            <a:prstGeom prst="rect">
              <a:avLst/>
            </a:prstGeom>
          </p:spPr>
        </p:pic>
        <p:sp>
          <p:nvSpPr>
            <p:cNvPr id="6" name="Google Shape;523;p28">
              <a:extLst>
                <a:ext uri="{FF2B5EF4-FFF2-40B4-BE49-F238E27FC236}">
                  <a16:creationId xmlns:a16="http://schemas.microsoft.com/office/drawing/2014/main" id="{427E69ED-602D-440A-881E-515F58F85802}"/>
                </a:ext>
              </a:extLst>
            </p:cNvPr>
            <p:cNvSpPr txBox="1"/>
            <p:nvPr/>
          </p:nvSpPr>
          <p:spPr>
            <a:xfrm>
              <a:off x="2709202" y="1658285"/>
              <a:ext cx="2807727" cy="572700"/>
            </a:xfrm>
            <a:prstGeom prst="rect">
              <a:avLst/>
            </a:prstGeom>
            <a:noFill/>
            <a:ln>
              <a:noFill/>
            </a:ln>
          </p:spPr>
          <p:txBody>
            <a:bodyPr spcFirstLastPara="1" wrap="square" lIns="91425" tIns="91425" rIns="0" bIns="91425" anchor="t" anchorCtr="0">
              <a:noAutofit/>
            </a:bodyPr>
            <a:lstStyle/>
            <a:p>
              <a:pPr lvl="0" rtl="0">
                <a:spcBef>
                  <a:spcPts val="0"/>
                </a:spcBef>
                <a:spcAft>
                  <a:spcPts val="0"/>
                </a:spcAft>
              </a:pPr>
              <a:r>
                <a:rPr lang="en-US" altLang="zh-TW" sz="2800" b="1" dirty="0">
                  <a:solidFill>
                    <a:schemeClr val="dk1"/>
                  </a:solidFill>
                  <a:latin typeface="微軟正黑體" panose="020B0604030504040204" pitchFamily="34" charset="-120"/>
                  <a:ea typeface="微軟正黑體" panose="020B0604030504040204" pitchFamily="34" charset="-120"/>
                  <a:cs typeface="Asap"/>
                  <a:sym typeface="Asap"/>
                </a:rPr>
                <a:t>Introduction</a:t>
              </a:r>
              <a:endParaRPr sz="1800" dirty="0">
                <a:solidFill>
                  <a:schemeClr val="dk1"/>
                </a:solidFill>
                <a:latin typeface="微軟正黑體" panose="020B0604030504040204" pitchFamily="34" charset="-120"/>
                <a:ea typeface="微軟正黑體" panose="020B0604030504040204" pitchFamily="34" charset="-120"/>
                <a:cs typeface="Asap"/>
                <a:sym typeface="Asap"/>
              </a:endParaRPr>
            </a:p>
          </p:txBody>
        </p:sp>
      </p:grpSp>
      <p:grpSp>
        <p:nvGrpSpPr>
          <p:cNvPr id="14" name="群組 13">
            <a:extLst>
              <a:ext uri="{FF2B5EF4-FFF2-40B4-BE49-F238E27FC236}">
                <a16:creationId xmlns:a16="http://schemas.microsoft.com/office/drawing/2014/main" id="{90345967-E935-4353-843B-3B775ED5A38F}"/>
              </a:ext>
            </a:extLst>
          </p:cNvPr>
          <p:cNvGrpSpPr/>
          <p:nvPr/>
        </p:nvGrpSpPr>
        <p:grpSpPr>
          <a:xfrm>
            <a:off x="1390306" y="2400883"/>
            <a:ext cx="3810157" cy="969348"/>
            <a:chOff x="1715468" y="3416876"/>
            <a:chExt cx="3810157" cy="969348"/>
          </a:xfrm>
        </p:grpSpPr>
        <p:pic>
          <p:nvPicPr>
            <p:cNvPr id="7" name="圖片 6">
              <a:extLst>
                <a:ext uri="{FF2B5EF4-FFF2-40B4-BE49-F238E27FC236}">
                  <a16:creationId xmlns:a16="http://schemas.microsoft.com/office/drawing/2014/main" id="{814EE70F-9291-492A-8184-8CA1C3D5B473}"/>
                </a:ext>
              </a:extLst>
            </p:cNvPr>
            <p:cNvPicPr>
              <a:picLocks noChangeAspect="1"/>
            </p:cNvPicPr>
            <p:nvPr/>
          </p:nvPicPr>
          <p:blipFill>
            <a:blip r:embed="rId4"/>
            <a:stretch>
              <a:fillRect/>
            </a:stretch>
          </p:blipFill>
          <p:spPr>
            <a:xfrm>
              <a:off x="1715468" y="3416876"/>
              <a:ext cx="993734" cy="969348"/>
            </a:xfrm>
            <a:prstGeom prst="rect">
              <a:avLst/>
            </a:prstGeom>
          </p:spPr>
        </p:pic>
        <p:sp>
          <p:nvSpPr>
            <p:cNvPr id="8" name="Google Shape;523;p28">
              <a:extLst>
                <a:ext uri="{FF2B5EF4-FFF2-40B4-BE49-F238E27FC236}">
                  <a16:creationId xmlns:a16="http://schemas.microsoft.com/office/drawing/2014/main" id="{A470935E-5E3D-469D-AA7B-08BC5C8F04CF}"/>
                </a:ext>
              </a:extLst>
            </p:cNvPr>
            <p:cNvSpPr txBox="1"/>
            <p:nvPr/>
          </p:nvSpPr>
          <p:spPr>
            <a:xfrm>
              <a:off x="2679899" y="3631000"/>
              <a:ext cx="2845726" cy="572700"/>
            </a:xfrm>
            <a:prstGeom prst="rect">
              <a:avLst/>
            </a:prstGeom>
            <a:noFill/>
            <a:ln>
              <a:noFill/>
            </a:ln>
          </p:spPr>
          <p:txBody>
            <a:bodyPr spcFirstLastPara="1" wrap="square" lIns="91425" tIns="91425" rIns="0" bIns="91425" anchor="t" anchorCtr="0">
              <a:noAutofit/>
            </a:bodyPr>
            <a:lstStyle/>
            <a:p>
              <a:pPr lvl="0"/>
              <a:r>
                <a:rPr lang="en-US" altLang="zh-TW" sz="2800" b="1" dirty="0">
                  <a:latin typeface="微軟正黑體" panose="020B0604030504040204" pitchFamily="34" charset="-120"/>
                  <a:ea typeface="微軟正黑體" panose="020B0604030504040204" pitchFamily="34" charset="-120"/>
                </a:rPr>
                <a:t>Methodology</a:t>
              </a:r>
              <a:endParaRPr sz="2800" dirty="0">
                <a:solidFill>
                  <a:schemeClr val="dk1"/>
                </a:solidFill>
                <a:latin typeface="微軟正黑體" panose="020B0604030504040204" pitchFamily="34" charset="-120"/>
                <a:ea typeface="微軟正黑體" panose="020B0604030504040204" pitchFamily="34" charset="-120"/>
                <a:cs typeface="Asap"/>
                <a:sym typeface="Asap"/>
              </a:endParaRPr>
            </a:p>
          </p:txBody>
        </p:sp>
      </p:grpSp>
      <p:grpSp>
        <p:nvGrpSpPr>
          <p:cNvPr id="15" name="群組 14">
            <a:extLst>
              <a:ext uri="{FF2B5EF4-FFF2-40B4-BE49-F238E27FC236}">
                <a16:creationId xmlns:a16="http://schemas.microsoft.com/office/drawing/2014/main" id="{5C858DC0-47FC-4E65-A3E0-9CC33C2426BD}"/>
              </a:ext>
            </a:extLst>
          </p:cNvPr>
          <p:cNvGrpSpPr/>
          <p:nvPr/>
        </p:nvGrpSpPr>
        <p:grpSpPr>
          <a:xfrm>
            <a:off x="1404911" y="3853076"/>
            <a:ext cx="3549510" cy="969348"/>
            <a:chOff x="1686165" y="5221015"/>
            <a:chExt cx="3549510" cy="969348"/>
          </a:xfrm>
        </p:grpSpPr>
        <p:pic>
          <p:nvPicPr>
            <p:cNvPr id="9" name="圖片 8">
              <a:extLst>
                <a:ext uri="{FF2B5EF4-FFF2-40B4-BE49-F238E27FC236}">
                  <a16:creationId xmlns:a16="http://schemas.microsoft.com/office/drawing/2014/main" id="{DCA082D3-7705-443E-818B-1A240259BFC3}"/>
                </a:ext>
              </a:extLst>
            </p:cNvPr>
            <p:cNvPicPr>
              <a:picLocks noChangeAspect="1"/>
            </p:cNvPicPr>
            <p:nvPr/>
          </p:nvPicPr>
          <p:blipFill>
            <a:blip r:embed="rId5"/>
            <a:stretch>
              <a:fillRect/>
            </a:stretch>
          </p:blipFill>
          <p:spPr>
            <a:xfrm>
              <a:off x="1686165" y="5221015"/>
              <a:ext cx="999831" cy="969348"/>
            </a:xfrm>
            <a:prstGeom prst="rect">
              <a:avLst/>
            </a:prstGeom>
          </p:spPr>
        </p:pic>
        <p:sp>
          <p:nvSpPr>
            <p:cNvPr id="10" name="Google Shape;523;p28">
              <a:extLst>
                <a:ext uri="{FF2B5EF4-FFF2-40B4-BE49-F238E27FC236}">
                  <a16:creationId xmlns:a16="http://schemas.microsoft.com/office/drawing/2014/main" id="{7620363A-1680-4158-A646-0591CD6F18DF}"/>
                </a:ext>
              </a:extLst>
            </p:cNvPr>
            <p:cNvSpPr txBox="1"/>
            <p:nvPr/>
          </p:nvSpPr>
          <p:spPr>
            <a:xfrm>
              <a:off x="2679899" y="5419339"/>
              <a:ext cx="2555776" cy="572700"/>
            </a:xfrm>
            <a:prstGeom prst="rect">
              <a:avLst/>
            </a:prstGeom>
            <a:noFill/>
            <a:ln>
              <a:noFill/>
            </a:ln>
          </p:spPr>
          <p:txBody>
            <a:bodyPr spcFirstLastPara="1" wrap="square" lIns="91425" tIns="91425" rIns="0" bIns="91425" anchor="t" anchorCtr="0">
              <a:noAutofit/>
            </a:bodyPr>
            <a:lstStyle/>
            <a:p>
              <a:pPr lvl="0" rtl="0">
                <a:spcBef>
                  <a:spcPts val="0"/>
                </a:spcBef>
                <a:spcAft>
                  <a:spcPts val="0"/>
                </a:spcAft>
              </a:pPr>
              <a:r>
                <a:rPr lang="en-US" altLang="zh-TW" sz="2800" b="1" dirty="0">
                  <a:solidFill>
                    <a:schemeClr val="dk1"/>
                  </a:solidFill>
                  <a:latin typeface="微軟正黑體" panose="020B0604030504040204" pitchFamily="34" charset="-120"/>
                  <a:ea typeface="微軟正黑體" panose="020B0604030504040204" pitchFamily="34" charset="-120"/>
                  <a:cs typeface="Asap"/>
                  <a:sym typeface="Asap"/>
                </a:rPr>
                <a:t>Experiments</a:t>
              </a:r>
              <a:endParaRPr sz="1800" dirty="0">
                <a:solidFill>
                  <a:schemeClr val="dk1"/>
                </a:solidFill>
                <a:latin typeface="微軟正黑體" panose="020B0604030504040204" pitchFamily="34" charset="-120"/>
                <a:ea typeface="微軟正黑體" panose="020B0604030504040204" pitchFamily="34" charset="-120"/>
                <a:cs typeface="Asap"/>
                <a:sym typeface="Asap"/>
              </a:endParaRPr>
            </a:p>
          </p:txBody>
        </p:sp>
      </p:grpSp>
      <p:grpSp>
        <p:nvGrpSpPr>
          <p:cNvPr id="16" name="群組 15">
            <a:extLst>
              <a:ext uri="{FF2B5EF4-FFF2-40B4-BE49-F238E27FC236}">
                <a16:creationId xmlns:a16="http://schemas.microsoft.com/office/drawing/2014/main" id="{B973FF02-446A-405A-85C6-5541BBBF0282}"/>
              </a:ext>
            </a:extLst>
          </p:cNvPr>
          <p:cNvGrpSpPr/>
          <p:nvPr/>
        </p:nvGrpSpPr>
        <p:grpSpPr>
          <a:xfrm>
            <a:off x="1404911" y="5305269"/>
            <a:ext cx="3133826" cy="969348"/>
            <a:chOff x="6490056" y="3416876"/>
            <a:chExt cx="3133826" cy="969348"/>
          </a:xfrm>
        </p:grpSpPr>
        <p:pic>
          <p:nvPicPr>
            <p:cNvPr id="11" name="圖片 10">
              <a:extLst>
                <a:ext uri="{FF2B5EF4-FFF2-40B4-BE49-F238E27FC236}">
                  <a16:creationId xmlns:a16="http://schemas.microsoft.com/office/drawing/2014/main" id="{B5B5F8E6-B7D4-48A6-BCD6-5137D30F9CCD}"/>
                </a:ext>
              </a:extLst>
            </p:cNvPr>
            <p:cNvPicPr>
              <a:picLocks noChangeAspect="1"/>
            </p:cNvPicPr>
            <p:nvPr/>
          </p:nvPicPr>
          <p:blipFill>
            <a:blip r:embed="rId6"/>
            <a:stretch>
              <a:fillRect/>
            </a:stretch>
          </p:blipFill>
          <p:spPr>
            <a:xfrm>
              <a:off x="6490056" y="3416876"/>
              <a:ext cx="999831" cy="969348"/>
            </a:xfrm>
            <a:prstGeom prst="rect">
              <a:avLst/>
            </a:prstGeom>
          </p:spPr>
        </p:pic>
        <p:sp>
          <p:nvSpPr>
            <p:cNvPr id="12" name="矩形 11">
              <a:extLst>
                <a:ext uri="{FF2B5EF4-FFF2-40B4-BE49-F238E27FC236}">
                  <a16:creationId xmlns:a16="http://schemas.microsoft.com/office/drawing/2014/main" id="{2DB27D4C-9E26-4314-8AD0-4151A0F9373B}"/>
                </a:ext>
              </a:extLst>
            </p:cNvPr>
            <p:cNvSpPr/>
            <p:nvPr/>
          </p:nvSpPr>
          <p:spPr>
            <a:xfrm>
              <a:off x="7514009" y="3704839"/>
              <a:ext cx="2109873" cy="523220"/>
            </a:xfrm>
            <a:prstGeom prst="rect">
              <a:avLst/>
            </a:prstGeom>
          </p:spPr>
          <p:txBody>
            <a:bodyPr wrap="none">
              <a:spAutoFit/>
            </a:bodyPr>
            <a:lstStyle/>
            <a:p>
              <a:r>
                <a:rPr lang="en-US" altLang="zh-TW" sz="2800" b="1" dirty="0">
                  <a:latin typeface="微軟正黑體" panose="020B0604030504040204" pitchFamily="34" charset="-120"/>
                  <a:ea typeface="微軟正黑體" panose="020B0604030504040204" pitchFamily="34" charset="-120"/>
                </a:rPr>
                <a:t>Conclusion</a:t>
              </a:r>
              <a:endParaRPr lang="zh-TW" altLang="en-US" sz="2800" b="1" dirty="0">
                <a:latin typeface="微軟正黑體" panose="020B0604030504040204" pitchFamily="34" charset="-120"/>
                <a:ea typeface="微軟正黑體" panose="020B0604030504040204" pitchFamily="34" charset="-120"/>
              </a:endParaRPr>
            </a:p>
          </p:txBody>
        </p:sp>
      </p:grpSp>
      <p:sp>
        <p:nvSpPr>
          <p:cNvPr id="2" name="文字方塊 1">
            <a:extLst>
              <a:ext uri="{FF2B5EF4-FFF2-40B4-BE49-F238E27FC236}">
                <a16:creationId xmlns:a16="http://schemas.microsoft.com/office/drawing/2014/main" id="{B9DD6B9D-523D-4571-875D-AD2CA9CC685E}"/>
              </a:ext>
            </a:extLst>
          </p:cNvPr>
          <p:cNvSpPr txBox="1"/>
          <p:nvPr/>
        </p:nvSpPr>
        <p:spPr>
          <a:xfrm>
            <a:off x="11714206" y="6487296"/>
            <a:ext cx="301686" cy="369332"/>
          </a:xfrm>
          <a:prstGeom prst="rect">
            <a:avLst/>
          </a:prstGeom>
          <a:noFill/>
        </p:spPr>
        <p:txBody>
          <a:bodyPr wrap="none" rtlCol="0">
            <a:spAutoFit/>
          </a:bodyPr>
          <a:lstStyle/>
          <a:p>
            <a:r>
              <a:rPr lang="en-US" altLang="zh-TW" dirty="0"/>
              <a:t>1</a:t>
            </a:r>
            <a:endParaRPr lang="zh-TW" altLang="en-US" dirty="0"/>
          </a:p>
        </p:txBody>
      </p:sp>
    </p:spTree>
    <p:extLst>
      <p:ext uri="{BB962C8B-B14F-4D97-AF65-F5344CB8AC3E}">
        <p14:creationId xmlns:p14="http://schemas.microsoft.com/office/powerpoint/2010/main" val="2228606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6B11F99-8739-42CD-8F13-ACBBF0F2D2AC}"/>
              </a:ext>
            </a:extLst>
          </p:cNvPr>
          <p:cNvSpPr/>
          <p:nvPr/>
        </p:nvSpPr>
        <p:spPr>
          <a:xfrm>
            <a:off x="1135411" y="115992"/>
            <a:ext cx="2699200" cy="584775"/>
          </a:xfrm>
          <a:prstGeom prst="rect">
            <a:avLst/>
          </a:prstGeom>
        </p:spPr>
        <p:txBody>
          <a:bodyPr wrap="none">
            <a:spAutoFit/>
          </a:bodyPr>
          <a:lstStyle/>
          <a:p>
            <a:r>
              <a:rPr lang="sq-AL" altLang="zh-TW" sz="3200" b="1" dirty="0"/>
              <a:t>Ablation Study</a:t>
            </a:r>
          </a:p>
        </p:txBody>
      </p:sp>
      <p:cxnSp>
        <p:nvCxnSpPr>
          <p:cNvPr id="4" name="直線接點 3">
            <a:extLst>
              <a:ext uri="{FF2B5EF4-FFF2-40B4-BE49-F238E27FC236}">
                <a16:creationId xmlns:a16="http://schemas.microsoft.com/office/drawing/2014/main" id="{D4676491-4350-4909-B52F-190DC19160E7}"/>
              </a:ext>
            </a:extLst>
          </p:cNvPr>
          <p:cNvCxnSpPr>
            <a:cxnSpLocks/>
          </p:cNvCxnSpPr>
          <p:nvPr/>
        </p:nvCxnSpPr>
        <p:spPr>
          <a:xfrm>
            <a:off x="1047114" y="700767"/>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 name="圖片 2">
            <a:extLst>
              <a:ext uri="{FF2B5EF4-FFF2-40B4-BE49-F238E27FC236}">
                <a16:creationId xmlns:a16="http://schemas.microsoft.com/office/drawing/2014/main" id="{7DF1B749-6767-4081-B1B4-7C07CD1C583F}"/>
              </a:ext>
            </a:extLst>
          </p:cNvPr>
          <p:cNvPicPr>
            <a:picLocks noChangeAspect="1"/>
          </p:cNvPicPr>
          <p:nvPr/>
        </p:nvPicPr>
        <p:blipFill>
          <a:blip r:embed="rId3"/>
          <a:stretch>
            <a:fillRect/>
          </a:stretch>
        </p:blipFill>
        <p:spPr>
          <a:xfrm>
            <a:off x="799361" y="810535"/>
            <a:ext cx="10593278" cy="2657846"/>
          </a:xfrm>
          <a:prstGeom prst="rect">
            <a:avLst/>
          </a:prstGeom>
        </p:spPr>
      </p:pic>
      <p:pic>
        <p:nvPicPr>
          <p:cNvPr id="6" name="圖片 5">
            <a:extLst>
              <a:ext uri="{FF2B5EF4-FFF2-40B4-BE49-F238E27FC236}">
                <a16:creationId xmlns:a16="http://schemas.microsoft.com/office/drawing/2014/main" id="{514B2128-E7E8-44F3-90BE-C472C29D9DFD}"/>
              </a:ext>
            </a:extLst>
          </p:cNvPr>
          <p:cNvPicPr>
            <a:picLocks noChangeAspect="1"/>
          </p:cNvPicPr>
          <p:nvPr/>
        </p:nvPicPr>
        <p:blipFill rotWithShape="1">
          <a:blip r:embed="rId4"/>
          <a:srcRect t="1383"/>
          <a:stretch/>
        </p:blipFill>
        <p:spPr>
          <a:xfrm>
            <a:off x="799361" y="3578148"/>
            <a:ext cx="5210902" cy="3158647"/>
          </a:xfrm>
          <a:prstGeom prst="rect">
            <a:avLst/>
          </a:prstGeom>
        </p:spPr>
      </p:pic>
      <p:pic>
        <p:nvPicPr>
          <p:cNvPr id="8" name="圖片 7">
            <a:extLst>
              <a:ext uri="{FF2B5EF4-FFF2-40B4-BE49-F238E27FC236}">
                <a16:creationId xmlns:a16="http://schemas.microsoft.com/office/drawing/2014/main" id="{CA7F1C6A-0B9A-4946-A35E-64C616A7B60F}"/>
              </a:ext>
            </a:extLst>
          </p:cNvPr>
          <p:cNvPicPr>
            <a:picLocks noChangeAspect="1"/>
          </p:cNvPicPr>
          <p:nvPr/>
        </p:nvPicPr>
        <p:blipFill rotWithShape="1">
          <a:blip r:embed="rId5"/>
          <a:srcRect l="1559" r="2091"/>
          <a:stretch/>
        </p:blipFill>
        <p:spPr>
          <a:xfrm>
            <a:off x="6096000" y="3520803"/>
            <a:ext cx="5296640" cy="3215992"/>
          </a:xfrm>
          <a:prstGeom prst="rect">
            <a:avLst/>
          </a:prstGeom>
        </p:spPr>
      </p:pic>
      <p:sp>
        <p:nvSpPr>
          <p:cNvPr id="7" name="文字方塊 6">
            <a:extLst>
              <a:ext uri="{FF2B5EF4-FFF2-40B4-BE49-F238E27FC236}">
                <a16:creationId xmlns:a16="http://schemas.microsoft.com/office/drawing/2014/main" id="{2CAFBBAE-1AC6-42CA-AC21-1FA6A19152F3}"/>
              </a:ext>
            </a:extLst>
          </p:cNvPr>
          <p:cNvSpPr txBox="1"/>
          <p:nvPr/>
        </p:nvSpPr>
        <p:spPr>
          <a:xfrm>
            <a:off x="11714206" y="6487296"/>
            <a:ext cx="418704" cy="369332"/>
          </a:xfrm>
          <a:prstGeom prst="rect">
            <a:avLst/>
          </a:prstGeom>
          <a:noFill/>
        </p:spPr>
        <p:txBody>
          <a:bodyPr wrap="none" rtlCol="0">
            <a:spAutoFit/>
          </a:bodyPr>
          <a:lstStyle/>
          <a:p>
            <a:r>
              <a:rPr lang="en-US" altLang="zh-TW" dirty="0"/>
              <a:t>19</a:t>
            </a:r>
            <a:endParaRPr lang="zh-TW" altLang="en-US" dirty="0"/>
          </a:p>
        </p:txBody>
      </p:sp>
    </p:spTree>
    <p:extLst>
      <p:ext uri="{BB962C8B-B14F-4D97-AF65-F5344CB8AC3E}">
        <p14:creationId xmlns:p14="http://schemas.microsoft.com/office/powerpoint/2010/main" val="388361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6EBFAF7A-6634-4608-B7D6-0F9FD6BCFF86}"/>
              </a:ext>
            </a:extLst>
          </p:cNvPr>
          <p:cNvPicPr>
            <a:picLocks noChangeAspect="1"/>
          </p:cNvPicPr>
          <p:nvPr/>
        </p:nvPicPr>
        <p:blipFill>
          <a:blip r:embed="rId3"/>
          <a:stretch>
            <a:fillRect/>
          </a:stretch>
        </p:blipFill>
        <p:spPr>
          <a:xfrm>
            <a:off x="1767694" y="202163"/>
            <a:ext cx="8656611" cy="6453674"/>
          </a:xfrm>
          <a:prstGeom prst="rect">
            <a:avLst/>
          </a:prstGeom>
        </p:spPr>
      </p:pic>
      <p:sp>
        <p:nvSpPr>
          <p:cNvPr id="4" name="文字方塊 3">
            <a:extLst>
              <a:ext uri="{FF2B5EF4-FFF2-40B4-BE49-F238E27FC236}">
                <a16:creationId xmlns:a16="http://schemas.microsoft.com/office/drawing/2014/main" id="{83270871-67BA-43EE-85D0-AC7A9AB1B354}"/>
              </a:ext>
            </a:extLst>
          </p:cNvPr>
          <p:cNvSpPr txBox="1"/>
          <p:nvPr/>
        </p:nvSpPr>
        <p:spPr>
          <a:xfrm>
            <a:off x="11714206" y="6487296"/>
            <a:ext cx="418704" cy="369332"/>
          </a:xfrm>
          <a:prstGeom prst="rect">
            <a:avLst/>
          </a:prstGeom>
          <a:noFill/>
        </p:spPr>
        <p:txBody>
          <a:bodyPr wrap="none" rtlCol="0">
            <a:spAutoFit/>
          </a:bodyPr>
          <a:lstStyle/>
          <a:p>
            <a:r>
              <a:rPr lang="en-US" altLang="zh-TW" dirty="0"/>
              <a:t>20</a:t>
            </a:r>
            <a:endParaRPr lang="zh-TW" altLang="en-US" dirty="0"/>
          </a:p>
        </p:txBody>
      </p:sp>
    </p:spTree>
    <p:extLst>
      <p:ext uri="{BB962C8B-B14F-4D97-AF65-F5344CB8AC3E}">
        <p14:creationId xmlns:p14="http://schemas.microsoft.com/office/powerpoint/2010/main" val="8620011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FB074B-6F4E-4AD6-A489-27BAC9C7C184}"/>
              </a:ext>
            </a:extLst>
          </p:cNvPr>
          <p:cNvSpPr/>
          <p:nvPr/>
        </p:nvSpPr>
        <p:spPr>
          <a:xfrm>
            <a:off x="1672184" y="2587020"/>
            <a:ext cx="8847631" cy="1569660"/>
          </a:xfrm>
          <a:prstGeom prst="rect">
            <a:avLst/>
          </a:prstGeom>
          <a:noFill/>
        </p:spPr>
        <p:txBody>
          <a:bodyPr wrap="square" lIns="91440" tIns="45720" rIns="91440" bIns="45720">
            <a:spAutoFit/>
          </a:bodyPr>
          <a:lstStyle/>
          <a:p>
            <a:pPr algn="ctr"/>
            <a:r>
              <a:rPr lang="en-US" altLang="zh-TW" sz="9600" dirty="0">
                <a:ln w="0"/>
                <a:effectLst>
                  <a:outerShdw blurRad="38100" dist="19050" dir="2700000" algn="tl" rotWithShape="0">
                    <a:schemeClr val="dk1">
                      <a:alpha val="40000"/>
                    </a:schemeClr>
                  </a:outerShdw>
                </a:effectLst>
              </a:rPr>
              <a:t>4. </a:t>
            </a:r>
            <a:r>
              <a:rPr lang="en-US" altLang="zh-TW" sz="9600" b="1" dirty="0">
                <a:latin typeface="微軟正黑體" panose="020B0604030504040204" pitchFamily="34" charset="-120"/>
                <a:ea typeface="微軟正黑體" panose="020B0604030504040204" pitchFamily="34" charset="-120"/>
              </a:rPr>
              <a:t>Conclusion</a:t>
            </a:r>
            <a:r>
              <a:rPr lang="en-US" altLang="zh-TW" sz="9600" dirty="0">
                <a:ln w="0"/>
                <a:effectLst>
                  <a:outerShdw blurRad="38100" dist="19050" dir="2700000" algn="tl" rotWithShape="0">
                    <a:schemeClr val="dk1">
                      <a:alpha val="40000"/>
                    </a:schemeClr>
                  </a:outerShdw>
                </a:effectLst>
              </a:rPr>
              <a:t> </a:t>
            </a:r>
            <a:endParaRPr lang="zh-TW" altLang="en-US" sz="9600" dirty="0">
              <a:ln w="0"/>
              <a:effectLst>
                <a:outerShdw blurRad="38100" dist="19050" dir="2700000" algn="tl" rotWithShape="0">
                  <a:schemeClr val="dk1">
                    <a:alpha val="40000"/>
                  </a:schemeClr>
                </a:outerShdw>
              </a:effectLst>
            </a:endParaRPr>
          </a:p>
        </p:txBody>
      </p:sp>
      <p:sp>
        <p:nvSpPr>
          <p:cNvPr id="3" name="文字方塊 2">
            <a:extLst>
              <a:ext uri="{FF2B5EF4-FFF2-40B4-BE49-F238E27FC236}">
                <a16:creationId xmlns:a16="http://schemas.microsoft.com/office/drawing/2014/main" id="{2516F31F-779E-4988-A0EE-ABB085F4F3EC}"/>
              </a:ext>
            </a:extLst>
          </p:cNvPr>
          <p:cNvSpPr txBox="1"/>
          <p:nvPr/>
        </p:nvSpPr>
        <p:spPr>
          <a:xfrm>
            <a:off x="11714206" y="6487296"/>
            <a:ext cx="418704" cy="369332"/>
          </a:xfrm>
          <a:prstGeom prst="rect">
            <a:avLst/>
          </a:prstGeom>
          <a:noFill/>
        </p:spPr>
        <p:txBody>
          <a:bodyPr wrap="none" rtlCol="0">
            <a:spAutoFit/>
          </a:bodyPr>
          <a:lstStyle/>
          <a:p>
            <a:r>
              <a:rPr lang="en-US" altLang="zh-TW" dirty="0"/>
              <a:t>21</a:t>
            </a:r>
            <a:endParaRPr lang="zh-TW" altLang="en-US" dirty="0"/>
          </a:p>
        </p:txBody>
      </p:sp>
    </p:spTree>
    <p:extLst>
      <p:ext uri="{BB962C8B-B14F-4D97-AF65-F5344CB8AC3E}">
        <p14:creationId xmlns:p14="http://schemas.microsoft.com/office/powerpoint/2010/main" val="3690427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C19FE1DB-C58E-499E-8F0C-9CEAD3309FA9}"/>
              </a:ext>
            </a:extLst>
          </p:cNvPr>
          <p:cNvSpPr txBox="1"/>
          <p:nvPr/>
        </p:nvSpPr>
        <p:spPr>
          <a:xfrm>
            <a:off x="1213195" y="1536174"/>
            <a:ext cx="9765610" cy="3785652"/>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Backbone helps in denoising, while skip connections mainly introduce high-frequency features into the decoder, which may lead to ignoring the basic backbone semantics.</a:t>
            </a:r>
          </a:p>
          <a:p>
            <a:pPr marL="285750" indent="-285750">
              <a:buFont typeface="Arial" panose="020B0604020202020204" pitchFamily="34" charset="0"/>
              <a:buChar char="•"/>
            </a:pPr>
            <a:endParaRPr lang="en-US" altLang="zh-TW" sz="2400" dirty="0"/>
          </a:p>
          <a:p>
            <a:pPr marL="285750" indent="-285750">
              <a:buFont typeface="Arial" panose="020B0604020202020204" pitchFamily="34" charset="0"/>
              <a:buChar char="•"/>
            </a:pPr>
            <a:r>
              <a:rPr lang="en-US" altLang="zh-TW" sz="2400" dirty="0"/>
              <a:t>A simple and efficient method, </a:t>
            </a:r>
            <a:r>
              <a:rPr lang="en-US" altLang="zh-TW" sz="2400" b="1" dirty="0" err="1"/>
              <a:t>FreeU</a:t>
            </a:r>
            <a:r>
              <a:rPr lang="en-US" altLang="zh-TW" sz="2400" dirty="0"/>
              <a:t>, is proposed to significantly enhance the generation quality of diffusion models by balancing the proportion of U-Net backbone and skip features.</a:t>
            </a:r>
          </a:p>
          <a:p>
            <a:pPr marL="285750" indent="-285750">
              <a:buFont typeface="Arial" panose="020B0604020202020204" pitchFamily="34" charset="0"/>
              <a:buChar char="•"/>
            </a:pPr>
            <a:endParaRPr lang="en-US" altLang="zh-TW" sz="2400" dirty="0"/>
          </a:p>
          <a:p>
            <a:pPr marL="285750" indent="-285750">
              <a:buFont typeface="Arial" panose="020B0604020202020204" pitchFamily="34" charset="0"/>
              <a:buChar char="•"/>
            </a:pPr>
            <a:r>
              <a:rPr lang="en-US" altLang="zh-TW" sz="2400" dirty="0"/>
              <a:t>No additional training or fine-tuning is required, which can greatly improve the quality of diffusion model samples.</a:t>
            </a:r>
            <a:endParaRPr lang="zh-TW" altLang="en-US" sz="2400" dirty="0"/>
          </a:p>
        </p:txBody>
      </p:sp>
      <p:sp>
        <p:nvSpPr>
          <p:cNvPr id="4" name="文字方塊 3">
            <a:extLst>
              <a:ext uri="{FF2B5EF4-FFF2-40B4-BE49-F238E27FC236}">
                <a16:creationId xmlns:a16="http://schemas.microsoft.com/office/drawing/2014/main" id="{ED12DC52-C74E-43DC-A587-10EE67EF67D0}"/>
              </a:ext>
            </a:extLst>
          </p:cNvPr>
          <p:cNvSpPr txBox="1"/>
          <p:nvPr/>
        </p:nvSpPr>
        <p:spPr>
          <a:xfrm>
            <a:off x="11714206" y="6487296"/>
            <a:ext cx="418704" cy="369332"/>
          </a:xfrm>
          <a:prstGeom prst="rect">
            <a:avLst/>
          </a:prstGeom>
          <a:noFill/>
        </p:spPr>
        <p:txBody>
          <a:bodyPr wrap="none" rtlCol="0">
            <a:spAutoFit/>
          </a:bodyPr>
          <a:lstStyle/>
          <a:p>
            <a:r>
              <a:rPr lang="en-US" altLang="zh-TW" dirty="0"/>
              <a:t>22</a:t>
            </a:r>
            <a:endParaRPr lang="zh-TW" altLang="en-US" dirty="0"/>
          </a:p>
        </p:txBody>
      </p:sp>
    </p:spTree>
    <p:extLst>
      <p:ext uri="{BB962C8B-B14F-4D97-AF65-F5344CB8AC3E}">
        <p14:creationId xmlns:p14="http://schemas.microsoft.com/office/powerpoint/2010/main" val="3958127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F2E2E74-4709-4C4D-A780-39E0BE74C74A}"/>
              </a:ext>
            </a:extLst>
          </p:cNvPr>
          <p:cNvSpPr/>
          <p:nvPr/>
        </p:nvSpPr>
        <p:spPr>
          <a:xfrm>
            <a:off x="2726552" y="2853035"/>
            <a:ext cx="6738896" cy="923330"/>
          </a:xfrm>
          <a:prstGeom prst="rect">
            <a:avLst/>
          </a:prstGeom>
          <a:noFill/>
        </p:spPr>
        <p:txBody>
          <a:bodyPr wrap="none" lIns="91440" tIns="45720" rIns="91440" bIns="45720">
            <a:spAutoFit/>
          </a:bodyPr>
          <a:lstStyle/>
          <a:p>
            <a:pPr algn="ctr"/>
            <a:r>
              <a:rPr lang="en-US" altLang="zh-TW" sz="5400" dirty="0">
                <a:ln w="0"/>
                <a:solidFill>
                  <a:schemeClr val="accent1"/>
                </a:solidFill>
                <a:effectLst>
                  <a:outerShdw blurRad="38100" dist="25400" dir="5400000" algn="ctr" rotWithShape="0">
                    <a:srgbClr val="6E747A">
                      <a:alpha val="43000"/>
                    </a:srgbClr>
                  </a:outerShdw>
                </a:effectLst>
              </a:rPr>
              <a:t>T</a:t>
            </a:r>
            <a:r>
              <a:rPr lang="sq-AL" altLang="zh-TW" sz="5400" dirty="0">
                <a:ln w="0"/>
                <a:solidFill>
                  <a:schemeClr val="accent1"/>
                </a:solidFill>
                <a:effectLst>
                  <a:outerShdw blurRad="38100" dist="25400" dir="5400000" algn="ctr" rotWithShape="0">
                    <a:srgbClr val="6E747A">
                      <a:alpha val="43000"/>
                    </a:srgbClr>
                  </a:outerShdw>
                </a:effectLst>
              </a:rPr>
              <a:t>hank you for listening</a:t>
            </a:r>
            <a:endParaRPr lang="zh-TW" alt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315495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FB074B-6F4E-4AD6-A489-27BAC9C7C184}"/>
              </a:ext>
            </a:extLst>
          </p:cNvPr>
          <p:cNvSpPr/>
          <p:nvPr/>
        </p:nvSpPr>
        <p:spPr>
          <a:xfrm>
            <a:off x="2060664" y="2644170"/>
            <a:ext cx="8070671" cy="1569660"/>
          </a:xfrm>
          <a:prstGeom prst="rect">
            <a:avLst/>
          </a:prstGeom>
          <a:noFill/>
        </p:spPr>
        <p:txBody>
          <a:bodyPr wrap="none" lIns="91440" tIns="45720" rIns="91440" bIns="45720">
            <a:spAutoFit/>
          </a:bodyPr>
          <a:lstStyle/>
          <a:p>
            <a:pPr algn="ctr"/>
            <a:r>
              <a:rPr lang="en-US" altLang="zh-TW" sz="9600" dirty="0">
                <a:ln w="0"/>
                <a:effectLst>
                  <a:outerShdw blurRad="38100" dist="19050" dir="2700000" algn="tl" rotWithShape="0">
                    <a:schemeClr val="dk1">
                      <a:alpha val="40000"/>
                    </a:schemeClr>
                  </a:outerShdw>
                </a:effectLst>
              </a:rPr>
              <a:t>1. Introduction </a:t>
            </a:r>
            <a:endParaRPr lang="zh-TW" altLang="en-US" sz="9600" dirty="0">
              <a:ln w="0"/>
              <a:effectLst>
                <a:outerShdw blurRad="38100" dist="19050" dir="2700000" algn="tl" rotWithShape="0">
                  <a:schemeClr val="dk1">
                    <a:alpha val="40000"/>
                  </a:schemeClr>
                </a:outerShdw>
              </a:effectLst>
            </a:endParaRPr>
          </a:p>
        </p:txBody>
      </p:sp>
      <p:sp>
        <p:nvSpPr>
          <p:cNvPr id="3" name="文字方塊 2">
            <a:extLst>
              <a:ext uri="{FF2B5EF4-FFF2-40B4-BE49-F238E27FC236}">
                <a16:creationId xmlns:a16="http://schemas.microsoft.com/office/drawing/2014/main" id="{519DC163-ED5A-415C-B798-18D86204CD7D}"/>
              </a:ext>
            </a:extLst>
          </p:cNvPr>
          <p:cNvSpPr txBox="1"/>
          <p:nvPr/>
        </p:nvSpPr>
        <p:spPr>
          <a:xfrm>
            <a:off x="11714206" y="6487296"/>
            <a:ext cx="301686" cy="369332"/>
          </a:xfrm>
          <a:prstGeom prst="rect">
            <a:avLst/>
          </a:prstGeom>
          <a:noFill/>
        </p:spPr>
        <p:txBody>
          <a:bodyPr wrap="none" rtlCol="0">
            <a:spAutoFit/>
          </a:bodyPr>
          <a:lstStyle/>
          <a:p>
            <a:r>
              <a:rPr lang="en-US" altLang="zh-TW" dirty="0"/>
              <a:t>2</a:t>
            </a:r>
            <a:endParaRPr lang="zh-TW" altLang="en-US" dirty="0"/>
          </a:p>
        </p:txBody>
      </p:sp>
    </p:spTree>
    <p:extLst>
      <p:ext uri="{BB962C8B-B14F-4D97-AF65-F5344CB8AC3E}">
        <p14:creationId xmlns:p14="http://schemas.microsoft.com/office/powerpoint/2010/main" val="3951245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0E635426-46FE-4918-A59A-078DCCE30F4F}"/>
              </a:ext>
            </a:extLst>
          </p:cNvPr>
          <p:cNvSpPr>
            <a:spLocks noGrp="1"/>
          </p:cNvSpPr>
          <p:nvPr>
            <p:ph type="subTitle" idx="1"/>
          </p:nvPr>
        </p:nvSpPr>
        <p:spPr>
          <a:xfrm>
            <a:off x="1047113" y="1500299"/>
            <a:ext cx="9829799" cy="1905089"/>
          </a:xfrm>
        </p:spPr>
        <p:txBody>
          <a:bodyPr>
            <a:normAutofit/>
          </a:bodyPr>
          <a:lstStyle/>
          <a:p>
            <a:pPr marL="342900" indent="-342900" algn="l">
              <a:buFont typeface="Arial" panose="020B0604020202020204" pitchFamily="34" charset="0"/>
              <a:buChar char="•"/>
            </a:pPr>
            <a:r>
              <a:rPr lang="en-US" altLang="zh-TW" dirty="0"/>
              <a:t>Diffusion Models are </a:t>
            </a:r>
            <a:r>
              <a:rPr lang="en-US" altLang="zh-TW" b="1" dirty="0"/>
              <a:t>generative models</a:t>
            </a:r>
            <a:r>
              <a:rPr lang="en-US" altLang="zh-TW" dirty="0"/>
              <a:t>, meaning they are used to generate data similar to the data they were trained on.</a:t>
            </a:r>
          </a:p>
          <a:p>
            <a:pPr algn="l"/>
            <a:endParaRPr lang="en-US" altLang="zh-TW" dirty="0"/>
          </a:p>
          <a:p>
            <a:pPr marL="342900" indent="-342900" algn="l">
              <a:buFont typeface="Arial" panose="020B0604020202020204" pitchFamily="34" charset="0"/>
              <a:buChar char="•"/>
            </a:pPr>
            <a:r>
              <a:rPr lang="en-US" altLang="zh-TW" dirty="0"/>
              <a:t>They are composed of two key processes:</a:t>
            </a:r>
          </a:p>
        </p:txBody>
      </p:sp>
      <p:sp>
        <p:nvSpPr>
          <p:cNvPr id="4" name="矩形 3">
            <a:extLst>
              <a:ext uri="{FF2B5EF4-FFF2-40B4-BE49-F238E27FC236}">
                <a16:creationId xmlns:a16="http://schemas.microsoft.com/office/drawing/2014/main" id="{1343CB99-4826-4DBE-B62F-097CDC35A56B}"/>
              </a:ext>
            </a:extLst>
          </p:cNvPr>
          <p:cNvSpPr/>
          <p:nvPr/>
        </p:nvSpPr>
        <p:spPr>
          <a:xfrm>
            <a:off x="1047114" y="482084"/>
            <a:ext cx="7684348" cy="646331"/>
          </a:xfrm>
          <a:prstGeom prst="rect">
            <a:avLst/>
          </a:prstGeom>
        </p:spPr>
        <p:txBody>
          <a:bodyPr wrap="none">
            <a:spAutoFit/>
          </a:bodyPr>
          <a:lstStyle/>
          <a:p>
            <a:r>
              <a:rPr lang="en-US" altLang="zh-TW" sz="3600" b="1" dirty="0"/>
              <a:t>Diffusion model and U-Net background</a:t>
            </a:r>
            <a:endParaRPr lang="zh-TW" altLang="en-US" sz="3600" b="1" dirty="0"/>
          </a:p>
        </p:txBody>
      </p:sp>
      <p:cxnSp>
        <p:nvCxnSpPr>
          <p:cNvPr id="5" name="直線接點 4">
            <a:extLst>
              <a:ext uri="{FF2B5EF4-FFF2-40B4-BE49-F238E27FC236}">
                <a16:creationId xmlns:a16="http://schemas.microsoft.com/office/drawing/2014/main" id="{01FF45AB-0A82-4DA9-90BC-246D0CB4A49F}"/>
              </a:ext>
            </a:extLst>
          </p:cNvPr>
          <p:cNvCxnSpPr>
            <a:cxnSpLocks/>
          </p:cNvCxnSpPr>
          <p:nvPr/>
        </p:nvCxnSpPr>
        <p:spPr>
          <a:xfrm>
            <a:off x="1047114" y="1128415"/>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DCD035B2-49CD-49DC-B7CA-8E959FC2C311}"/>
              </a:ext>
            </a:extLst>
          </p:cNvPr>
          <p:cNvSpPr txBox="1"/>
          <p:nvPr/>
        </p:nvSpPr>
        <p:spPr>
          <a:xfrm>
            <a:off x="1390013" y="3252989"/>
            <a:ext cx="9486899" cy="830997"/>
          </a:xfrm>
          <a:prstGeom prst="rect">
            <a:avLst/>
          </a:prstGeom>
          <a:noFill/>
        </p:spPr>
        <p:txBody>
          <a:bodyPr wrap="square" rtlCol="0">
            <a:spAutoFit/>
          </a:bodyPr>
          <a:lstStyle/>
          <a:p>
            <a:pPr marL="457200" indent="-457200">
              <a:buFont typeface="+mj-lt"/>
              <a:buAutoNum type="arabicPeriod"/>
            </a:pPr>
            <a:r>
              <a:rPr lang="en-US" altLang="zh-TW" sz="2400" dirty="0">
                <a:solidFill>
                  <a:schemeClr val="tx1">
                    <a:lumMod val="50000"/>
                    <a:lumOff val="50000"/>
                  </a:schemeClr>
                </a:solidFill>
              </a:rPr>
              <a:t>Diffusion process</a:t>
            </a:r>
          </a:p>
          <a:p>
            <a:pPr marL="457200" indent="-457200">
              <a:buFont typeface="+mj-lt"/>
              <a:buAutoNum type="arabicPeriod"/>
            </a:pPr>
            <a:r>
              <a:rPr lang="en-US" altLang="zh-TW" sz="2400" dirty="0">
                <a:solidFill>
                  <a:schemeClr val="tx1">
                    <a:lumMod val="50000"/>
                    <a:lumOff val="50000"/>
                  </a:schemeClr>
                </a:solidFill>
              </a:rPr>
              <a:t>Denoising process</a:t>
            </a:r>
          </a:p>
        </p:txBody>
      </p:sp>
      <p:sp>
        <p:nvSpPr>
          <p:cNvPr id="7" name="文字方塊 6">
            <a:extLst>
              <a:ext uri="{FF2B5EF4-FFF2-40B4-BE49-F238E27FC236}">
                <a16:creationId xmlns:a16="http://schemas.microsoft.com/office/drawing/2014/main" id="{2818894B-7BA6-4EA1-926A-4F2C196ED472}"/>
              </a:ext>
            </a:extLst>
          </p:cNvPr>
          <p:cNvSpPr txBox="1"/>
          <p:nvPr/>
        </p:nvSpPr>
        <p:spPr>
          <a:xfrm>
            <a:off x="1047113" y="4357806"/>
            <a:ext cx="9829799" cy="1200329"/>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solidFill>
                  <a:schemeClr val="tx1">
                    <a:lumMod val="50000"/>
                    <a:lumOff val="50000"/>
                  </a:schemeClr>
                </a:solidFill>
              </a:rPr>
              <a:t>U-Net is the core architecture of the diffusion model, which uses </a:t>
            </a:r>
            <a:r>
              <a:rPr lang="en-US" altLang="zh-TW" sz="2400" b="1" dirty="0">
                <a:solidFill>
                  <a:schemeClr val="tx1">
                    <a:lumMod val="50000"/>
                    <a:lumOff val="50000"/>
                  </a:schemeClr>
                </a:solidFill>
              </a:rPr>
              <a:t>encoders and decoders (backbone network) </a:t>
            </a:r>
            <a:r>
              <a:rPr lang="en-US" altLang="zh-TW" sz="2400" dirty="0">
                <a:solidFill>
                  <a:schemeClr val="tx1">
                    <a:lumMod val="50000"/>
                    <a:lumOff val="50000"/>
                  </a:schemeClr>
                </a:solidFill>
              </a:rPr>
              <a:t>as well as </a:t>
            </a:r>
            <a:r>
              <a:rPr lang="en-US" altLang="zh-TW" sz="2400" b="1" dirty="0">
                <a:solidFill>
                  <a:schemeClr val="tx1">
                    <a:lumMod val="50000"/>
                    <a:lumOff val="50000"/>
                  </a:schemeClr>
                </a:solidFill>
              </a:rPr>
              <a:t>skip connections </a:t>
            </a:r>
            <a:r>
              <a:rPr lang="en-US" altLang="zh-TW" sz="2400" dirty="0">
                <a:solidFill>
                  <a:schemeClr val="tx1">
                    <a:lumMod val="50000"/>
                    <a:lumOff val="50000"/>
                  </a:schemeClr>
                </a:solidFill>
              </a:rPr>
              <a:t>for denoising.</a:t>
            </a:r>
            <a:endParaRPr lang="zh-TW" altLang="en-US" sz="2400" dirty="0">
              <a:solidFill>
                <a:schemeClr val="tx1">
                  <a:lumMod val="50000"/>
                  <a:lumOff val="50000"/>
                </a:schemeClr>
              </a:solidFill>
            </a:endParaRPr>
          </a:p>
        </p:txBody>
      </p:sp>
      <p:sp>
        <p:nvSpPr>
          <p:cNvPr id="8" name="文字方塊 7">
            <a:extLst>
              <a:ext uri="{FF2B5EF4-FFF2-40B4-BE49-F238E27FC236}">
                <a16:creationId xmlns:a16="http://schemas.microsoft.com/office/drawing/2014/main" id="{1B94685B-C7F4-4758-8FD0-5794FD11109F}"/>
              </a:ext>
            </a:extLst>
          </p:cNvPr>
          <p:cNvSpPr txBox="1"/>
          <p:nvPr/>
        </p:nvSpPr>
        <p:spPr>
          <a:xfrm>
            <a:off x="11714206" y="6487296"/>
            <a:ext cx="301686" cy="369332"/>
          </a:xfrm>
          <a:prstGeom prst="rect">
            <a:avLst/>
          </a:prstGeom>
          <a:noFill/>
        </p:spPr>
        <p:txBody>
          <a:bodyPr wrap="none" rtlCol="0">
            <a:spAutoFit/>
          </a:bodyPr>
          <a:lstStyle/>
          <a:p>
            <a:r>
              <a:rPr lang="en-US" altLang="zh-TW" dirty="0"/>
              <a:t>3</a:t>
            </a:r>
            <a:endParaRPr lang="zh-TW" altLang="en-US" dirty="0"/>
          </a:p>
        </p:txBody>
      </p:sp>
    </p:spTree>
    <p:extLst>
      <p:ext uri="{BB962C8B-B14F-4D97-AF65-F5344CB8AC3E}">
        <p14:creationId xmlns:p14="http://schemas.microsoft.com/office/powerpoint/2010/main" val="331325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6">
                                            <p:txEl>
                                              <p:pRg st="0" end="0"/>
                                            </p:txEl>
                                          </p:spTgt>
                                        </p:tgtEl>
                                        <p:attrNameLst>
                                          <p:attrName>style.color</p:attrName>
                                        </p:attrNameLst>
                                      </p:cBhvr>
                                      <p:by>
                                        <p:hsl h="0" s="-12549" l="-25098"/>
                                      </p:by>
                                    </p:animClr>
                                    <p:animClr clrSpc="hsl" dir="cw">
                                      <p:cBhvr>
                                        <p:cTn id="7" dur="500" fill="hold"/>
                                        <p:tgtEl>
                                          <p:spTgt spid="6">
                                            <p:txEl>
                                              <p:pRg st="0" end="0"/>
                                            </p:txEl>
                                          </p:spTgt>
                                        </p:tgtEl>
                                        <p:attrNameLst>
                                          <p:attrName>fillcolor</p:attrName>
                                        </p:attrNameLst>
                                      </p:cBhvr>
                                      <p:by>
                                        <p:hsl h="0" s="-12549" l="-25098"/>
                                      </p:by>
                                    </p:animClr>
                                    <p:animClr clrSpc="hsl" dir="cw">
                                      <p:cBhvr>
                                        <p:cTn id="8" dur="500" fill="hold"/>
                                        <p:tgtEl>
                                          <p:spTgt spid="6">
                                            <p:txEl>
                                              <p:pRg st="0" end="0"/>
                                            </p:txEl>
                                          </p:spTgt>
                                        </p:tgtEl>
                                        <p:attrNameLst>
                                          <p:attrName>stroke.color</p:attrName>
                                        </p:attrNameLst>
                                      </p:cBhvr>
                                      <p:by>
                                        <p:hsl h="0" s="-12549" l="-25098"/>
                                      </p:by>
                                    </p:animClr>
                                    <p:set>
                                      <p:cBhvr>
                                        <p:cTn id="9" dur="500" fill="hold"/>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nodeType="clickEffect">
                                  <p:stCondLst>
                                    <p:cond delay="0"/>
                                  </p:stCondLst>
                                  <p:childTnLst>
                                    <p:animClr clrSpc="hsl" dir="cw">
                                      <p:cBhvr override="childStyle">
                                        <p:cTn id="13" dur="500" fill="hold"/>
                                        <p:tgtEl>
                                          <p:spTgt spid="6">
                                            <p:txEl>
                                              <p:pRg st="1" end="1"/>
                                            </p:txEl>
                                          </p:spTgt>
                                        </p:tgtEl>
                                        <p:attrNameLst>
                                          <p:attrName>style.color</p:attrName>
                                        </p:attrNameLst>
                                      </p:cBhvr>
                                      <p:by>
                                        <p:hsl h="0" s="-12549" l="-25098"/>
                                      </p:by>
                                    </p:animClr>
                                    <p:animClr clrSpc="hsl" dir="cw">
                                      <p:cBhvr>
                                        <p:cTn id="14" dur="500" fill="hold"/>
                                        <p:tgtEl>
                                          <p:spTgt spid="6">
                                            <p:txEl>
                                              <p:pRg st="1" end="1"/>
                                            </p:txEl>
                                          </p:spTgt>
                                        </p:tgtEl>
                                        <p:attrNameLst>
                                          <p:attrName>fillcolor</p:attrName>
                                        </p:attrNameLst>
                                      </p:cBhvr>
                                      <p:by>
                                        <p:hsl h="0" s="-12549" l="-25098"/>
                                      </p:by>
                                    </p:animClr>
                                    <p:animClr clrSpc="hsl" dir="cw">
                                      <p:cBhvr>
                                        <p:cTn id="15" dur="500" fill="hold"/>
                                        <p:tgtEl>
                                          <p:spTgt spid="6">
                                            <p:txEl>
                                              <p:pRg st="1" end="1"/>
                                            </p:txEl>
                                          </p:spTgt>
                                        </p:tgtEl>
                                        <p:attrNameLst>
                                          <p:attrName>stroke.color</p:attrName>
                                        </p:attrNameLst>
                                      </p:cBhvr>
                                      <p:by>
                                        <p:hsl h="0" s="-12549" l="-25098"/>
                                      </p:by>
                                    </p:animClr>
                                    <p:set>
                                      <p:cBhvr>
                                        <p:cTn id="16" dur="500" fill="hold"/>
                                        <p:tgtEl>
                                          <p:spTgt spid="6">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4" presetClass="emph" presetSubtype="0" fill="hold" nodeType="clickEffect">
                                  <p:stCondLst>
                                    <p:cond delay="0"/>
                                  </p:stCondLst>
                                  <p:childTnLst>
                                    <p:animClr clrSpc="hsl" dir="cw">
                                      <p:cBhvr override="childStyle">
                                        <p:cTn id="20" dur="500" fill="hold"/>
                                        <p:tgtEl>
                                          <p:spTgt spid="7">
                                            <p:txEl>
                                              <p:pRg st="0" end="0"/>
                                            </p:txEl>
                                          </p:spTgt>
                                        </p:tgtEl>
                                        <p:attrNameLst>
                                          <p:attrName>style.color</p:attrName>
                                        </p:attrNameLst>
                                      </p:cBhvr>
                                      <p:by>
                                        <p:hsl h="0" s="-12549" l="-25098"/>
                                      </p:by>
                                    </p:animClr>
                                    <p:animClr clrSpc="hsl" dir="cw">
                                      <p:cBhvr>
                                        <p:cTn id="21" dur="500" fill="hold"/>
                                        <p:tgtEl>
                                          <p:spTgt spid="7">
                                            <p:txEl>
                                              <p:pRg st="0" end="0"/>
                                            </p:txEl>
                                          </p:spTgt>
                                        </p:tgtEl>
                                        <p:attrNameLst>
                                          <p:attrName>fillcolor</p:attrName>
                                        </p:attrNameLst>
                                      </p:cBhvr>
                                      <p:by>
                                        <p:hsl h="0" s="-12549" l="-25098"/>
                                      </p:by>
                                    </p:animClr>
                                    <p:animClr clrSpc="hsl" dir="cw">
                                      <p:cBhvr>
                                        <p:cTn id="22" dur="500" fill="hold"/>
                                        <p:tgtEl>
                                          <p:spTgt spid="7">
                                            <p:txEl>
                                              <p:pRg st="0" end="0"/>
                                            </p:txEl>
                                          </p:spTgt>
                                        </p:tgtEl>
                                        <p:attrNameLst>
                                          <p:attrName>stroke.color</p:attrName>
                                        </p:attrNameLst>
                                      </p:cBhvr>
                                      <p:by>
                                        <p:hsl h="0" s="-12549" l="-25098"/>
                                      </p:by>
                                    </p:animClr>
                                    <p:set>
                                      <p:cBhvr>
                                        <p:cTn id="23" dur="500" fill="hold"/>
                                        <p:tgtEl>
                                          <p:spTgt spid="7">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F9002E0C-F6A9-4BD7-A0C1-AD9FC89C4C42}"/>
              </a:ext>
            </a:extLst>
          </p:cNvPr>
          <p:cNvPicPr>
            <a:picLocks noChangeAspect="1"/>
          </p:cNvPicPr>
          <p:nvPr/>
        </p:nvPicPr>
        <p:blipFill>
          <a:blip r:embed="rId2"/>
          <a:stretch>
            <a:fillRect/>
          </a:stretch>
        </p:blipFill>
        <p:spPr>
          <a:xfrm>
            <a:off x="2737545" y="395016"/>
            <a:ext cx="6716909" cy="4796109"/>
          </a:xfrm>
          <a:prstGeom prst="rect">
            <a:avLst/>
          </a:prstGeom>
        </p:spPr>
      </p:pic>
      <p:sp>
        <p:nvSpPr>
          <p:cNvPr id="4" name="文字方塊 3">
            <a:extLst>
              <a:ext uri="{FF2B5EF4-FFF2-40B4-BE49-F238E27FC236}">
                <a16:creationId xmlns:a16="http://schemas.microsoft.com/office/drawing/2014/main" id="{E1854AA3-EC0E-44CA-A633-34C33A10F973}"/>
              </a:ext>
            </a:extLst>
          </p:cNvPr>
          <p:cNvSpPr txBox="1"/>
          <p:nvPr/>
        </p:nvSpPr>
        <p:spPr>
          <a:xfrm>
            <a:off x="2575620" y="5305424"/>
            <a:ext cx="7635180" cy="707886"/>
          </a:xfrm>
          <a:prstGeom prst="rect">
            <a:avLst/>
          </a:prstGeom>
          <a:noFill/>
        </p:spPr>
        <p:txBody>
          <a:bodyPr wrap="square" rtlCol="0">
            <a:spAutoFit/>
          </a:bodyPr>
          <a:lstStyle/>
          <a:p>
            <a:r>
              <a:rPr lang="en-US" altLang="zh-TW" sz="2000" dirty="0" err="1"/>
              <a:t>FreeU</a:t>
            </a:r>
            <a:r>
              <a:rPr lang="en-US" altLang="zh-TW" sz="2000" dirty="0"/>
              <a:t> Framework. (a) U-Net Skip Features and Backbone Features.</a:t>
            </a:r>
            <a:r>
              <a:rPr lang="sq-AL" altLang="zh-TW" sz="2000" dirty="0"/>
              <a:t> (b) FreeU Operations.</a:t>
            </a:r>
            <a:endParaRPr lang="zh-TW" altLang="en-US" sz="2000" dirty="0"/>
          </a:p>
        </p:txBody>
      </p:sp>
      <p:sp>
        <p:nvSpPr>
          <p:cNvPr id="5" name="文字方塊 4">
            <a:extLst>
              <a:ext uri="{FF2B5EF4-FFF2-40B4-BE49-F238E27FC236}">
                <a16:creationId xmlns:a16="http://schemas.microsoft.com/office/drawing/2014/main" id="{CD138F21-AC21-43ED-BFC7-057FDE0A6031}"/>
              </a:ext>
            </a:extLst>
          </p:cNvPr>
          <p:cNvSpPr txBox="1"/>
          <p:nvPr/>
        </p:nvSpPr>
        <p:spPr>
          <a:xfrm>
            <a:off x="11714206" y="6487296"/>
            <a:ext cx="301686" cy="369332"/>
          </a:xfrm>
          <a:prstGeom prst="rect">
            <a:avLst/>
          </a:prstGeom>
          <a:noFill/>
        </p:spPr>
        <p:txBody>
          <a:bodyPr wrap="none" rtlCol="0">
            <a:spAutoFit/>
          </a:bodyPr>
          <a:lstStyle/>
          <a:p>
            <a:r>
              <a:rPr lang="en-US" altLang="zh-TW" dirty="0"/>
              <a:t>4</a:t>
            </a:r>
            <a:endParaRPr lang="zh-TW" altLang="en-US" dirty="0"/>
          </a:p>
        </p:txBody>
      </p:sp>
    </p:spTree>
    <p:extLst>
      <p:ext uri="{BB962C8B-B14F-4D97-AF65-F5344CB8AC3E}">
        <p14:creationId xmlns:p14="http://schemas.microsoft.com/office/powerpoint/2010/main" val="4181203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0E635426-46FE-4918-A59A-078DCCE30F4F}"/>
              </a:ext>
            </a:extLst>
          </p:cNvPr>
          <p:cNvSpPr>
            <a:spLocks noGrp="1"/>
          </p:cNvSpPr>
          <p:nvPr>
            <p:ph type="subTitle" idx="1"/>
          </p:nvPr>
        </p:nvSpPr>
        <p:spPr>
          <a:xfrm>
            <a:off x="1047114" y="1434310"/>
            <a:ext cx="9829800" cy="4671214"/>
          </a:xfrm>
        </p:spPr>
        <p:txBody>
          <a:bodyPr>
            <a:normAutofit/>
          </a:bodyPr>
          <a:lstStyle/>
          <a:p>
            <a:pPr marL="342900" indent="-342900" algn="l">
              <a:buFont typeface="Arial" panose="020B0604020202020204" pitchFamily="34" charset="0"/>
              <a:buChar char="•"/>
            </a:pPr>
            <a:r>
              <a:rPr lang="en-US" altLang="zh-TW" dirty="0"/>
              <a:t>The main backbone of the U-Net primarily contributes to denoising.</a:t>
            </a:r>
          </a:p>
          <a:p>
            <a:pPr marL="342900" indent="-342900" algn="l">
              <a:buFont typeface="Arial" panose="020B0604020202020204" pitchFamily="34" charset="0"/>
              <a:buChar char="•"/>
            </a:pPr>
            <a:endParaRPr lang="en-US" altLang="zh-TW" dirty="0"/>
          </a:p>
          <a:p>
            <a:pPr marL="342900" indent="-342900" algn="l">
              <a:buFont typeface="Arial" panose="020B0604020202020204" pitchFamily="34" charset="0"/>
              <a:buChar char="•"/>
            </a:pPr>
            <a:r>
              <a:rPr lang="en-US" altLang="zh-TW" dirty="0"/>
              <a:t>Skip connections introduce high-frequency features to help detail recovery (such as edges and textures).</a:t>
            </a:r>
          </a:p>
          <a:p>
            <a:pPr algn="l"/>
            <a:endParaRPr lang="en-US" altLang="zh-TW" dirty="0"/>
          </a:p>
          <a:p>
            <a:pPr marL="342900" indent="-342900" algn="l">
              <a:buFont typeface="Arial" panose="020B0604020202020204" pitchFamily="34" charset="0"/>
              <a:buChar char="•"/>
            </a:pPr>
            <a:r>
              <a:rPr lang="en-US" altLang="zh-TW" dirty="0"/>
              <a:t>However, it may </a:t>
            </a:r>
            <a:r>
              <a:rPr lang="en-US" altLang="zh-TW" b="1" dirty="0"/>
              <a:t>weaken the denoising ability of the backbone network</a:t>
            </a:r>
            <a:r>
              <a:rPr lang="en-US" altLang="zh-TW" dirty="0"/>
              <a:t>, resulting in a decrease in image generation quality.</a:t>
            </a:r>
          </a:p>
          <a:p>
            <a:pPr marL="342900" indent="-342900" algn="l">
              <a:buFont typeface="Arial" panose="020B0604020202020204" pitchFamily="34" charset="0"/>
              <a:buChar char="•"/>
            </a:pPr>
            <a:endParaRPr lang="en-US" altLang="zh-TW" dirty="0"/>
          </a:p>
          <a:p>
            <a:pPr marL="342900" indent="-342900" algn="l">
              <a:buFont typeface="Arial" panose="020B0604020202020204" pitchFamily="34" charset="0"/>
              <a:buChar char="•"/>
            </a:pPr>
            <a:r>
              <a:rPr lang="en-US" altLang="zh-TW" dirty="0"/>
              <a:t>Because too many high-frequency features may interfere with the construction of low-frequency semantics, leading to an imbalance in the image generation process.</a:t>
            </a:r>
          </a:p>
        </p:txBody>
      </p:sp>
      <p:sp>
        <p:nvSpPr>
          <p:cNvPr id="4" name="矩形 3">
            <a:extLst>
              <a:ext uri="{FF2B5EF4-FFF2-40B4-BE49-F238E27FC236}">
                <a16:creationId xmlns:a16="http://schemas.microsoft.com/office/drawing/2014/main" id="{D7A03CDF-F440-432C-B2F5-F055767395D4}"/>
              </a:ext>
            </a:extLst>
          </p:cNvPr>
          <p:cNvSpPr/>
          <p:nvPr/>
        </p:nvSpPr>
        <p:spPr>
          <a:xfrm>
            <a:off x="1047114" y="482084"/>
            <a:ext cx="4214295" cy="646331"/>
          </a:xfrm>
          <a:prstGeom prst="rect">
            <a:avLst/>
          </a:prstGeom>
        </p:spPr>
        <p:txBody>
          <a:bodyPr wrap="none">
            <a:spAutoFit/>
          </a:bodyPr>
          <a:lstStyle/>
          <a:p>
            <a:r>
              <a:rPr lang="en-US" altLang="zh-TW" sz="3600" b="1" dirty="0"/>
              <a:t>What's the problem?</a:t>
            </a:r>
          </a:p>
        </p:txBody>
      </p:sp>
      <p:cxnSp>
        <p:nvCxnSpPr>
          <p:cNvPr id="5" name="直線接點 4">
            <a:extLst>
              <a:ext uri="{FF2B5EF4-FFF2-40B4-BE49-F238E27FC236}">
                <a16:creationId xmlns:a16="http://schemas.microsoft.com/office/drawing/2014/main" id="{BCF51CD0-51C6-487F-9208-755260FB1D95}"/>
              </a:ext>
            </a:extLst>
          </p:cNvPr>
          <p:cNvCxnSpPr>
            <a:cxnSpLocks/>
          </p:cNvCxnSpPr>
          <p:nvPr/>
        </p:nvCxnSpPr>
        <p:spPr>
          <a:xfrm>
            <a:off x="1047114" y="1128415"/>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58A50FDE-5E95-43D0-8254-FBFA1C7C4B84}"/>
              </a:ext>
            </a:extLst>
          </p:cNvPr>
          <p:cNvSpPr txBox="1"/>
          <p:nvPr/>
        </p:nvSpPr>
        <p:spPr>
          <a:xfrm>
            <a:off x="11714206" y="6487296"/>
            <a:ext cx="301686" cy="369332"/>
          </a:xfrm>
          <a:prstGeom prst="rect">
            <a:avLst/>
          </a:prstGeom>
          <a:noFill/>
        </p:spPr>
        <p:txBody>
          <a:bodyPr wrap="none" rtlCol="0">
            <a:spAutoFit/>
          </a:bodyPr>
          <a:lstStyle/>
          <a:p>
            <a:r>
              <a:rPr lang="en-US" altLang="zh-TW" dirty="0"/>
              <a:t>5</a:t>
            </a:r>
            <a:endParaRPr lang="zh-TW" altLang="en-US" dirty="0"/>
          </a:p>
        </p:txBody>
      </p:sp>
    </p:spTree>
    <p:extLst>
      <p:ext uri="{BB962C8B-B14F-4D97-AF65-F5344CB8AC3E}">
        <p14:creationId xmlns:p14="http://schemas.microsoft.com/office/powerpoint/2010/main" val="160028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0E635426-46FE-4918-A59A-078DCCE30F4F}"/>
              </a:ext>
            </a:extLst>
          </p:cNvPr>
          <p:cNvSpPr>
            <a:spLocks noGrp="1"/>
          </p:cNvSpPr>
          <p:nvPr>
            <p:ph type="subTitle" idx="1"/>
          </p:nvPr>
        </p:nvSpPr>
        <p:spPr>
          <a:xfrm>
            <a:off x="1114425" y="1487488"/>
            <a:ext cx="9762489" cy="2379662"/>
          </a:xfrm>
        </p:spPr>
        <p:txBody>
          <a:bodyPr>
            <a:normAutofit/>
          </a:bodyPr>
          <a:lstStyle/>
          <a:p>
            <a:pPr marL="342900" indent="-342900" algn="l">
              <a:buFont typeface="Arial" panose="020B0604020202020204" pitchFamily="34" charset="0"/>
              <a:buChar char="•"/>
            </a:pPr>
            <a:r>
              <a:rPr lang="en-US" altLang="zh-TW" dirty="0"/>
              <a:t>In order to balance the feature contributions of the backbone and skip connections of the U-Net architecture.</a:t>
            </a:r>
          </a:p>
          <a:p>
            <a:pPr marL="342900" indent="-342900" algn="l">
              <a:buFont typeface="Arial" panose="020B0604020202020204" pitchFamily="34" charset="0"/>
              <a:buChar char="•"/>
            </a:pPr>
            <a:endParaRPr lang="en-US" altLang="zh-TW" dirty="0"/>
          </a:p>
          <a:p>
            <a:pPr marL="342900" indent="-342900" algn="l">
              <a:buFont typeface="Arial" panose="020B0604020202020204" pitchFamily="34" charset="0"/>
              <a:buChar char="•"/>
            </a:pPr>
            <a:r>
              <a:rPr lang="en-US" altLang="zh-TW" dirty="0"/>
              <a:t>Introducing a strategy called </a:t>
            </a:r>
            <a:r>
              <a:rPr lang="en-US" altLang="zh-TW" b="1" dirty="0"/>
              <a:t>“</a:t>
            </a:r>
            <a:r>
              <a:rPr lang="en-US" altLang="zh-TW" b="1" dirty="0" err="1"/>
              <a:t>FreeU</a:t>
            </a:r>
            <a:r>
              <a:rPr lang="en-US" altLang="zh-TW" b="1" dirty="0"/>
              <a:t>”</a:t>
            </a:r>
            <a:r>
              <a:rPr lang="en-US" altLang="zh-TW" dirty="0"/>
              <a:t>.</a:t>
            </a:r>
            <a:r>
              <a:rPr lang="en-US" altLang="zh-TW" b="1" dirty="0"/>
              <a:t> </a:t>
            </a:r>
            <a:r>
              <a:rPr lang="en-US" altLang="zh-TW" dirty="0"/>
              <a:t>Utilizes two specialized modulation factors:</a:t>
            </a:r>
            <a:endParaRPr lang="zh-TW" altLang="en-US" dirty="0"/>
          </a:p>
        </p:txBody>
      </p:sp>
      <p:sp>
        <p:nvSpPr>
          <p:cNvPr id="4" name="矩形 3">
            <a:extLst>
              <a:ext uri="{FF2B5EF4-FFF2-40B4-BE49-F238E27FC236}">
                <a16:creationId xmlns:a16="http://schemas.microsoft.com/office/drawing/2014/main" id="{14959C55-8A6B-4DD7-BA35-497D9089FA1F}"/>
              </a:ext>
            </a:extLst>
          </p:cNvPr>
          <p:cNvSpPr/>
          <p:nvPr/>
        </p:nvSpPr>
        <p:spPr>
          <a:xfrm>
            <a:off x="1047114" y="482084"/>
            <a:ext cx="3964611" cy="646331"/>
          </a:xfrm>
          <a:prstGeom prst="rect">
            <a:avLst/>
          </a:prstGeom>
        </p:spPr>
        <p:txBody>
          <a:bodyPr wrap="none">
            <a:spAutoFit/>
          </a:bodyPr>
          <a:lstStyle/>
          <a:p>
            <a:r>
              <a:rPr lang="en-US" altLang="zh-TW" sz="3600" b="1" dirty="0"/>
              <a:t>Research objectives</a:t>
            </a:r>
          </a:p>
        </p:txBody>
      </p:sp>
      <p:cxnSp>
        <p:nvCxnSpPr>
          <p:cNvPr id="5" name="直線接點 4">
            <a:extLst>
              <a:ext uri="{FF2B5EF4-FFF2-40B4-BE49-F238E27FC236}">
                <a16:creationId xmlns:a16="http://schemas.microsoft.com/office/drawing/2014/main" id="{32FE54BA-DC7C-4842-8A7D-13EBFBDC3EBB}"/>
              </a:ext>
            </a:extLst>
          </p:cNvPr>
          <p:cNvCxnSpPr>
            <a:cxnSpLocks/>
          </p:cNvCxnSpPr>
          <p:nvPr/>
        </p:nvCxnSpPr>
        <p:spPr>
          <a:xfrm>
            <a:off x="1047114" y="1128415"/>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文字方塊 1">
            <a:extLst>
              <a:ext uri="{FF2B5EF4-FFF2-40B4-BE49-F238E27FC236}">
                <a16:creationId xmlns:a16="http://schemas.microsoft.com/office/drawing/2014/main" id="{8BF6F01A-A69E-40C6-B2A9-14EA41628752}"/>
              </a:ext>
            </a:extLst>
          </p:cNvPr>
          <p:cNvSpPr txBox="1"/>
          <p:nvPr/>
        </p:nvSpPr>
        <p:spPr>
          <a:xfrm>
            <a:off x="1419224" y="3527851"/>
            <a:ext cx="9457689" cy="1569660"/>
          </a:xfrm>
          <a:prstGeom prst="rect">
            <a:avLst/>
          </a:prstGeom>
          <a:noFill/>
        </p:spPr>
        <p:txBody>
          <a:bodyPr wrap="square" rtlCol="0">
            <a:spAutoFit/>
          </a:bodyPr>
          <a:lstStyle/>
          <a:p>
            <a:pPr marL="342900" indent="-342900">
              <a:buFont typeface="+mj-lt"/>
              <a:buAutoNum type="arabicPeriod"/>
            </a:pPr>
            <a:r>
              <a:rPr lang="en-US" altLang="zh-TW" sz="2400" dirty="0">
                <a:solidFill>
                  <a:schemeClr val="tx1">
                    <a:lumMod val="50000"/>
                    <a:lumOff val="50000"/>
                  </a:schemeClr>
                </a:solidFill>
              </a:rPr>
              <a:t>T</a:t>
            </a:r>
            <a:r>
              <a:rPr lang="sq-AL" altLang="zh-TW" sz="2400" dirty="0">
                <a:solidFill>
                  <a:schemeClr val="tx1">
                    <a:lumMod val="50000"/>
                    <a:lumOff val="50000"/>
                  </a:schemeClr>
                </a:solidFill>
              </a:rPr>
              <a:t>he backbone feature factors</a:t>
            </a:r>
            <a:r>
              <a:rPr lang="en-US" altLang="zh-TW" sz="2400" dirty="0">
                <a:solidFill>
                  <a:schemeClr val="tx1">
                    <a:lumMod val="50000"/>
                    <a:lumOff val="50000"/>
                  </a:schemeClr>
                </a:solidFill>
              </a:rPr>
              <a:t>. </a:t>
            </a:r>
            <a:r>
              <a:rPr lang="en-US" altLang="zh-TW" sz="2400" dirty="0">
                <a:solidFill>
                  <a:schemeClr val="tx1">
                    <a:lumMod val="50000"/>
                    <a:lumOff val="50000"/>
                  </a:schemeClr>
                </a:solidFill>
                <a:sym typeface="Wingdings" panose="05000000000000000000" pitchFamily="2" charset="2"/>
              </a:rPr>
              <a:t> </a:t>
            </a:r>
            <a:r>
              <a:rPr lang="en-US" altLang="zh-TW" sz="2400" b="1" dirty="0">
                <a:solidFill>
                  <a:schemeClr val="tx1">
                    <a:lumMod val="50000"/>
                    <a:lumOff val="50000"/>
                  </a:schemeClr>
                </a:solidFill>
                <a:sym typeface="Wingdings" panose="05000000000000000000" pitchFamily="2" charset="2"/>
              </a:rPr>
              <a:t>Texture </a:t>
            </a:r>
            <a:r>
              <a:rPr lang="en-US" altLang="zh-TW" sz="2400" b="1" dirty="0" err="1">
                <a:solidFill>
                  <a:schemeClr val="tx1">
                    <a:lumMod val="50000"/>
                    <a:lumOff val="50000"/>
                  </a:schemeClr>
                </a:solidFill>
                <a:sym typeface="Wingdings" panose="05000000000000000000" pitchFamily="2" charset="2"/>
              </a:rPr>
              <a:t>oversmoothing</a:t>
            </a:r>
            <a:r>
              <a:rPr lang="en-US" altLang="zh-TW" sz="2400" b="1" dirty="0">
                <a:solidFill>
                  <a:schemeClr val="tx1">
                    <a:lumMod val="50000"/>
                    <a:lumOff val="50000"/>
                  </a:schemeClr>
                </a:solidFill>
                <a:sym typeface="Wingdings" panose="05000000000000000000" pitchFamily="2" charset="2"/>
              </a:rPr>
              <a:t> problem.</a:t>
            </a:r>
          </a:p>
          <a:p>
            <a:pPr marL="342900" indent="-342900">
              <a:buFont typeface="+mj-lt"/>
              <a:buAutoNum type="arabicPeriod"/>
            </a:pPr>
            <a:endParaRPr lang="en-US" altLang="zh-TW" sz="2400" dirty="0">
              <a:sym typeface="Wingdings" panose="05000000000000000000" pitchFamily="2" charset="2"/>
            </a:endParaRPr>
          </a:p>
          <a:p>
            <a:pPr marL="342900" indent="-342900">
              <a:buFont typeface="+mj-lt"/>
              <a:buAutoNum type="arabicPeriod"/>
            </a:pPr>
            <a:r>
              <a:rPr lang="en-US" altLang="zh-TW" sz="2400" dirty="0">
                <a:solidFill>
                  <a:schemeClr val="tx1">
                    <a:lumMod val="50000"/>
                    <a:lumOff val="50000"/>
                  </a:schemeClr>
                </a:solidFill>
              </a:rPr>
              <a:t>Skip feature scaling factors. </a:t>
            </a:r>
            <a:r>
              <a:rPr lang="en-US" altLang="zh-TW" sz="2400" dirty="0">
                <a:solidFill>
                  <a:schemeClr val="tx1">
                    <a:lumMod val="50000"/>
                    <a:lumOff val="50000"/>
                  </a:schemeClr>
                </a:solidFill>
                <a:sym typeface="Wingdings" panose="05000000000000000000" pitchFamily="2" charset="2"/>
              </a:rPr>
              <a:t> Alleviate the problem of texture </a:t>
            </a:r>
            <a:r>
              <a:rPr lang="en-US" altLang="zh-TW" sz="2400" dirty="0" err="1">
                <a:solidFill>
                  <a:schemeClr val="tx1">
                    <a:lumMod val="50000"/>
                    <a:lumOff val="50000"/>
                  </a:schemeClr>
                </a:solidFill>
                <a:sym typeface="Wingdings" panose="05000000000000000000" pitchFamily="2" charset="2"/>
              </a:rPr>
              <a:t>oversmoothing</a:t>
            </a:r>
            <a:r>
              <a:rPr lang="en-US" altLang="zh-TW" sz="2400" dirty="0">
                <a:solidFill>
                  <a:schemeClr val="tx1">
                    <a:lumMod val="50000"/>
                    <a:lumOff val="50000"/>
                  </a:schemeClr>
                </a:solidFill>
                <a:sym typeface="Wingdings" panose="05000000000000000000" pitchFamily="2" charset="2"/>
              </a:rPr>
              <a:t>.</a:t>
            </a:r>
            <a:endParaRPr lang="en-US" altLang="zh-TW" sz="2400" dirty="0">
              <a:solidFill>
                <a:schemeClr val="tx1">
                  <a:lumMod val="50000"/>
                  <a:lumOff val="50000"/>
                </a:schemeClr>
              </a:solidFill>
            </a:endParaRPr>
          </a:p>
        </p:txBody>
      </p:sp>
      <p:sp>
        <p:nvSpPr>
          <p:cNvPr id="6" name="文字方塊 5">
            <a:extLst>
              <a:ext uri="{FF2B5EF4-FFF2-40B4-BE49-F238E27FC236}">
                <a16:creationId xmlns:a16="http://schemas.microsoft.com/office/drawing/2014/main" id="{7C3C2D29-18AE-4F0F-94AA-176C1E4DD752}"/>
              </a:ext>
            </a:extLst>
          </p:cNvPr>
          <p:cNvSpPr txBox="1"/>
          <p:nvPr/>
        </p:nvSpPr>
        <p:spPr>
          <a:xfrm>
            <a:off x="11714206" y="6487296"/>
            <a:ext cx="301686" cy="369332"/>
          </a:xfrm>
          <a:prstGeom prst="rect">
            <a:avLst/>
          </a:prstGeom>
          <a:noFill/>
        </p:spPr>
        <p:txBody>
          <a:bodyPr wrap="none" rtlCol="0">
            <a:spAutoFit/>
          </a:bodyPr>
          <a:lstStyle/>
          <a:p>
            <a:r>
              <a:rPr lang="en-US" altLang="zh-TW" dirty="0"/>
              <a:t>6</a:t>
            </a:r>
            <a:endParaRPr lang="zh-TW" altLang="en-US" dirty="0"/>
          </a:p>
        </p:txBody>
      </p:sp>
    </p:spTree>
    <p:extLst>
      <p:ext uri="{BB962C8B-B14F-4D97-AF65-F5344CB8AC3E}">
        <p14:creationId xmlns:p14="http://schemas.microsoft.com/office/powerpoint/2010/main" val="318231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mph" presetSubtype="0" fill="hold" nodeType="clickEffect">
                                  <p:stCondLst>
                                    <p:cond delay="0"/>
                                  </p:stCondLst>
                                  <p:childTnLst>
                                    <p:animClr clrSpc="hsl" dir="cw">
                                      <p:cBhvr override="childStyle">
                                        <p:cTn id="6" dur="500" fill="hold"/>
                                        <p:tgtEl>
                                          <p:spTgt spid="2">
                                            <p:txEl>
                                              <p:pRg st="0" end="0"/>
                                            </p:txEl>
                                          </p:spTgt>
                                        </p:tgtEl>
                                        <p:attrNameLst>
                                          <p:attrName>style.color</p:attrName>
                                        </p:attrNameLst>
                                      </p:cBhvr>
                                      <p:by>
                                        <p:hsl h="0" s="-12549" l="-25098"/>
                                      </p:by>
                                    </p:animClr>
                                    <p:animClr clrSpc="hsl" dir="cw">
                                      <p:cBhvr>
                                        <p:cTn id="7" dur="500" fill="hold"/>
                                        <p:tgtEl>
                                          <p:spTgt spid="2">
                                            <p:txEl>
                                              <p:pRg st="0" end="0"/>
                                            </p:txEl>
                                          </p:spTgt>
                                        </p:tgtEl>
                                        <p:attrNameLst>
                                          <p:attrName>fillcolor</p:attrName>
                                        </p:attrNameLst>
                                      </p:cBhvr>
                                      <p:by>
                                        <p:hsl h="0" s="-12549" l="-25098"/>
                                      </p:by>
                                    </p:animClr>
                                    <p:animClr clrSpc="hsl" dir="cw">
                                      <p:cBhvr>
                                        <p:cTn id="8" dur="500" fill="hold"/>
                                        <p:tgtEl>
                                          <p:spTgt spid="2">
                                            <p:txEl>
                                              <p:pRg st="0" end="0"/>
                                            </p:txEl>
                                          </p:spTgt>
                                        </p:tgtEl>
                                        <p:attrNameLst>
                                          <p:attrName>stroke.color</p:attrName>
                                        </p:attrNameLst>
                                      </p:cBhvr>
                                      <p:by>
                                        <p:hsl h="0" s="-12549" l="-25098"/>
                                      </p:by>
                                    </p:animClr>
                                    <p:set>
                                      <p:cBhvr>
                                        <p:cTn id="9" dur="500" fill="hold"/>
                                        <p:tgtEl>
                                          <p:spTgt spid="2">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4" presetClass="emph" presetSubtype="0" fill="hold" nodeType="clickEffect">
                                  <p:stCondLst>
                                    <p:cond delay="0"/>
                                  </p:stCondLst>
                                  <p:childTnLst>
                                    <p:animClr clrSpc="hsl" dir="cw">
                                      <p:cBhvr override="childStyle">
                                        <p:cTn id="13" dur="500" fill="hold"/>
                                        <p:tgtEl>
                                          <p:spTgt spid="2">
                                            <p:txEl>
                                              <p:pRg st="2" end="2"/>
                                            </p:txEl>
                                          </p:spTgt>
                                        </p:tgtEl>
                                        <p:attrNameLst>
                                          <p:attrName>style.color</p:attrName>
                                        </p:attrNameLst>
                                      </p:cBhvr>
                                      <p:by>
                                        <p:hsl h="0" s="-12549" l="-25098"/>
                                      </p:by>
                                    </p:animClr>
                                    <p:animClr clrSpc="hsl" dir="cw">
                                      <p:cBhvr>
                                        <p:cTn id="14" dur="500" fill="hold"/>
                                        <p:tgtEl>
                                          <p:spTgt spid="2">
                                            <p:txEl>
                                              <p:pRg st="2" end="2"/>
                                            </p:txEl>
                                          </p:spTgt>
                                        </p:tgtEl>
                                        <p:attrNameLst>
                                          <p:attrName>fillcolor</p:attrName>
                                        </p:attrNameLst>
                                      </p:cBhvr>
                                      <p:by>
                                        <p:hsl h="0" s="-12549" l="-25098"/>
                                      </p:by>
                                    </p:animClr>
                                    <p:animClr clrSpc="hsl" dir="cw">
                                      <p:cBhvr>
                                        <p:cTn id="15" dur="500" fill="hold"/>
                                        <p:tgtEl>
                                          <p:spTgt spid="2">
                                            <p:txEl>
                                              <p:pRg st="2" end="2"/>
                                            </p:txEl>
                                          </p:spTgt>
                                        </p:tgtEl>
                                        <p:attrNameLst>
                                          <p:attrName>stroke.color</p:attrName>
                                        </p:attrNameLst>
                                      </p:cBhvr>
                                      <p:by>
                                        <p:hsl h="0" s="-12549" l="-25098"/>
                                      </p:by>
                                    </p:animClr>
                                    <p:set>
                                      <p:cBhvr>
                                        <p:cTn id="16" dur="500" fill="hold"/>
                                        <p:tgtEl>
                                          <p:spTgt spid="2">
                                            <p:txEl>
                                              <p:pRg st="2" end="2"/>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83FB074B-6F4E-4AD6-A489-27BAC9C7C184}"/>
              </a:ext>
            </a:extLst>
          </p:cNvPr>
          <p:cNvSpPr/>
          <p:nvPr/>
        </p:nvSpPr>
        <p:spPr>
          <a:xfrm>
            <a:off x="1672184" y="2587020"/>
            <a:ext cx="8847631" cy="3046988"/>
          </a:xfrm>
          <a:prstGeom prst="rect">
            <a:avLst/>
          </a:prstGeom>
          <a:noFill/>
        </p:spPr>
        <p:txBody>
          <a:bodyPr wrap="square" lIns="91440" tIns="45720" rIns="91440" bIns="45720">
            <a:spAutoFit/>
          </a:bodyPr>
          <a:lstStyle/>
          <a:p>
            <a:pPr algn="ctr"/>
            <a:r>
              <a:rPr lang="en-US" altLang="zh-TW" sz="9600" dirty="0">
                <a:ln w="0"/>
                <a:effectLst>
                  <a:outerShdw blurRad="38100" dist="19050" dir="2700000" algn="tl" rotWithShape="0">
                    <a:schemeClr val="dk1">
                      <a:alpha val="40000"/>
                    </a:schemeClr>
                  </a:outerShdw>
                </a:effectLst>
              </a:rPr>
              <a:t>2. Methodology</a:t>
            </a:r>
          </a:p>
          <a:p>
            <a:pPr algn="ctr"/>
            <a:r>
              <a:rPr lang="en-US" altLang="zh-TW" sz="9600" dirty="0">
                <a:ln w="0"/>
                <a:effectLst>
                  <a:outerShdw blurRad="38100" dist="19050" dir="2700000" algn="tl" rotWithShape="0">
                    <a:schemeClr val="dk1">
                      <a:alpha val="40000"/>
                    </a:schemeClr>
                  </a:outerShdw>
                </a:effectLst>
              </a:rPr>
              <a:t> </a:t>
            </a:r>
            <a:endParaRPr lang="zh-TW" altLang="en-US" sz="9600" dirty="0">
              <a:ln w="0"/>
              <a:effectLst>
                <a:outerShdw blurRad="38100" dist="19050" dir="2700000" algn="tl" rotWithShape="0">
                  <a:schemeClr val="dk1">
                    <a:alpha val="40000"/>
                  </a:schemeClr>
                </a:outerShdw>
              </a:effectLst>
            </a:endParaRPr>
          </a:p>
        </p:txBody>
      </p:sp>
      <p:sp>
        <p:nvSpPr>
          <p:cNvPr id="3" name="文字方塊 2">
            <a:extLst>
              <a:ext uri="{FF2B5EF4-FFF2-40B4-BE49-F238E27FC236}">
                <a16:creationId xmlns:a16="http://schemas.microsoft.com/office/drawing/2014/main" id="{0066566D-30E9-45B1-A75F-F500CE3A729A}"/>
              </a:ext>
            </a:extLst>
          </p:cNvPr>
          <p:cNvSpPr txBox="1"/>
          <p:nvPr/>
        </p:nvSpPr>
        <p:spPr>
          <a:xfrm>
            <a:off x="11714206" y="6487296"/>
            <a:ext cx="301686" cy="369332"/>
          </a:xfrm>
          <a:prstGeom prst="rect">
            <a:avLst/>
          </a:prstGeom>
          <a:noFill/>
        </p:spPr>
        <p:txBody>
          <a:bodyPr wrap="none" rtlCol="0">
            <a:spAutoFit/>
          </a:bodyPr>
          <a:lstStyle/>
          <a:p>
            <a:r>
              <a:rPr lang="en-US" altLang="zh-TW" dirty="0"/>
              <a:t>7</a:t>
            </a:r>
            <a:endParaRPr lang="zh-TW" altLang="en-US" dirty="0"/>
          </a:p>
        </p:txBody>
      </p:sp>
    </p:spTree>
    <p:extLst>
      <p:ext uri="{BB962C8B-B14F-4D97-AF65-F5344CB8AC3E}">
        <p14:creationId xmlns:p14="http://schemas.microsoft.com/office/powerpoint/2010/main" val="991237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74000">
              <a:schemeClr val="accent1">
                <a:lumMod val="20000"/>
                <a:lumOff val="80000"/>
              </a:schemeClr>
            </a:gs>
            <a:gs pos="86000">
              <a:schemeClr val="accent1">
                <a:lumMod val="20000"/>
                <a:lumOff val="8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32147AF-A33F-4751-8BD8-4F5516D7D4EF}"/>
              </a:ext>
            </a:extLst>
          </p:cNvPr>
          <p:cNvSpPr/>
          <p:nvPr/>
        </p:nvSpPr>
        <p:spPr>
          <a:xfrm>
            <a:off x="1047114" y="438859"/>
            <a:ext cx="10749802" cy="584775"/>
          </a:xfrm>
          <a:prstGeom prst="rect">
            <a:avLst/>
          </a:prstGeom>
        </p:spPr>
        <p:txBody>
          <a:bodyPr wrap="none">
            <a:spAutoFit/>
          </a:bodyPr>
          <a:lstStyle/>
          <a:p>
            <a:r>
              <a:rPr lang="en-US" altLang="zh-TW" sz="3200" b="1" dirty="0"/>
              <a:t>How to Generate Images from Noise During Denoising Process</a:t>
            </a:r>
          </a:p>
        </p:txBody>
      </p:sp>
      <p:cxnSp>
        <p:nvCxnSpPr>
          <p:cNvPr id="8" name="直線接點 7">
            <a:extLst>
              <a:ext uri="{FF2B5EF4-FFF2-40B4-BE49-F238E27FC236}">
                <a16:creationId xmlns:a16="http://schemas.microsoft.com/office/drawing/2014/main" id="{D3CF7739-9D98-4865-A5C7-7EB163C50676}"/>
              </a:ext>
            </a:extLst>
          </p:cNvPr>
          <p:cNvCxnSpPr>
            <a:cxnSpLocks/>
          </p:cNvCxnSpPr>
          <p:nvPr/>
        </p:nvCxnSpPr>
        <p:spPr>
          <a:xfrm>
            <a:off x="1047114" y="1128415"/>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文字方塊 10">
            <a:extLst>
              <a:ext uri="{FF2B5EF4-FFF2-40B4-BE49-F238E27FC236}">
                <a16:creationId xmlns:a16="http://schemas.microsoft.com/office/drawing/2014/main" id="{394E7C1E-FF18-4D98-8D81-8798FB26378A}"/>
              </a:ext>
            </a:extLst>
          </p:cNvPr>
          <p:cNvSpPr txBox="1"/>
          <p:nvPr/>
        </p:nvSpPr>
        <p:spPr>
          <a:xfrm>
            <a:off x="950429" y="1312253"/>
            <a:ext cx="9926485" cy="2677656"/>
          </a:xfrm>
          <a:prstGeom prst="rect">
            <a:avLst/>
          </a:prstGeom>
          <a:noFill/>
        </p:spPr>
        <p:txBody>
          <a:bodyPr wrap="square" rtlCol="0">
            <a:spAutoFit/>
          </a:bodyPr>
          <a:lstStyle/>
          <a:p>
            <a:pPr marL="285750" indent="-285750">
              <a:buFont typeface="Arial" panose="020B0604020202020204" pitchFamily="34" charset="0"/>
              <a:buChar char="•"/>
            </a:pPr>
            <a:r>
              <a:rPr lang="en-US" altLang="zh-TW" sz="2400" dirty="0"/>
              <a:t>Generating samples from a diffusion model is initiated by sourcing from a Gaussian noise distribution</a:t>
            </a:r>
            <a:r>
              <a:rPr lang="zh-TW" altLang="en-US" sz="2400" dirty="0"/>
              <a:t> </a:t>
            </a:r>
            <a:r>
              <a:rPr lang="en-US" altLang="zh-TW" sz="2400" dirty="0"/>
              <a:t>and subsequently following the inverse diffusion process</a:t>
            </a:r>
            <a:r>
              <a:rPr lang="zh-TW" altLang="en-US" sz="2400" dirty="0"/>
              <a:t> </a:t>
            </a:r>
            <a:r>
              <a:rPr lang="en-US" altLang="zh-TW" sz="2400" dirty="0" err="1"/>
              <a:t>pθ</a:t>
            </a:r>
            <a:r>
              <a:rPr lang="en-US" altLang="zh-TW" sz="2400" dirty="0"/>
              <a:t>(xt−1|xt).</a:t>
            </a:r>
          </a:p>
          <a:p>
            <a:pPr marL="285750" indent="-285750">
              <a:buFont typeface="Arial" panose="020B0604020202020204" pitchFamily="34" charset="0"/>
              <a:buChar char="•"/>
            </a:pPr>
            <a:endParaRPr lang="en-US" altLang="zh-TW" sz="2400" dirty="0"/>
          </a:p>
          <a:p>
            <a:pPr marL="285750" indent="-285750">
              <a:buFont typeface="Arial" panose="020B0604020202020204" pitchFamily="34" charset="0"/>
              <a:buChar char="•"/>
            </a:pPr>
            <a:r>
              <a:rPr lang="en-US" altLang="zh-TW" sz="2400" dirty="0"/>
              <a:t>A trajectory sequence </a:t>
            </a:r>
            <a:r>
              <a:rPr lang="en-US" altLang="zh-TW" sz="2400" dirty="0" err="1"/>
              <a:t>xT</a:t>
            </a:r>
            <a:r>
              <a:rPr lang="en-US" altLang="zh-TW" sz="2400" dirty="0"/>
              <a:t> , </a:t>
            </a:r>
            <a:r>
              <a:rPr lang="en-US" altLang="zh-TW" sz="2400" dirty="0" err="1"/>
              <a:t>xT</a:t>
            </a:r>
            <a:r>
              <a:rPr lang="en-US" altLang="zh-TW" sz="2400" dirty="0"/>
              <a:t> −1, ..., x0 ending with the generated sample x0.</a:t>
            </a:r>
          </a:p>
          <a:p>
            <a:pPr marL="285750" indent="-285750">
              <a:buFont typeface="Arial" panose="020B0604020202020204" pitchFamily="34" charset="0"/>
              <a:buChar char="•"/>
            </a:pPr>
            <a:endParaRPr lang="en-US" altLang="zh-TW" sz="2400" dirty="0"/>
          </a:p>
          <a:p>
            <a:pPr marL="285750" indent="-285750">
              <a:buFont typeface="Arial" panose="020B0604020202020204" pitchFamily="34" charset="0"/>
              <a:buChar char="•"/>
            </a:pPr>
            <a:r>
              <a:rPr lang="en-US" altLang="zh-TW" sz="2400" dirty="0"/>
              <a:t>The sampling process depends on the denoising model ϵθ to eliminate noise.</a:t>
            </a:r>
          </a:p>
        </p:txBody>
      </p:sp>
      <p:pic>
        <p:nvPicPr>
          <p:cNvPr id="2" name="圖片 1">
            <a:extLst>
              <a:ext uri="{FF2B5EF4-FFF2-40B4-BE49-F238E27FC236}">
                <a16:creationId xmlns:a16="http://schemas.microsoft.com/office/drawing/2014/main" id="{4B877873-C6C4-4977-95F3-1E8EBE07BD05}"/>
              </a:ext>
            </a:extLst>
          </p:cNvPr>
          <p:cNvPicPr>
            <a:picLocks noChangeAspect="1"/>
          </p:cNvPicPr>
          <p:nvPr/>
        </p:nvPicPr>
        <p:blipFill>
          <a:blip r:embed="rId3"/>
          <a:stretch>
            <a:fillRect/>
          </a:stretch>
        </p:blipFill>
        <p:spPr>
          <a:xfrm>
            <a:off x="3427829" y="4392126"/>
            <a:ext cx="5336341" cy="753511"/>
          </a:xfrm>
          <a:prstGeom prst="rect">
            <a:avLst/>
          </a:prstGeom>
        </p:spPr>
      </p:pic>
      <p:sp>
        <p:nvSpPr>
          <p:cNvPr id="3" name="矩形 2">
            <a:extLst>
              <a:ext uri="{FF2B5EF4-FFF2-40B4-BE49-F238E27FC236}">
                <a16:creationId xmlns:a16="http://schemas.microsoft.com/office/drawing/2014/main" id="{EA50DB9A-D777-4FD9-A465-872BF41944B5}"/>
              </a:ext>
            </a:extLst>
          </p:cNvPr>
          <p:cNvSpPr/>
          <p:nvPr/>
        </p:nvSpPr>
        <p:spPr>
          <a:xfrm>
            <a:off x="3600450" y="5145637"/>
            <a:ext cx="5336341" cy="400110"/>
          </a:xfrm>
          <a:prstGeom prst="rect">
            <a:avLst/>
          </a:prstGeom>
        </p:spPr>
        <p:txBody>
          <a:bodyPr wrap="square">
            <a:spAutoFit/>
          </a:bodyPr>
          <a:lstStyle/>
          <a:p>
            <a:r>
              <a:rPr lang="en-US" altLang="zh-TW" sz="2000" dirty="0"/>
              <a:t>The optimization objective of denoising model. </a:t>
            </a:r>
            <a:endParaRPr lang="zh-TW" altLang="en-US" sz="2000" dirty="0"/>
          </a:p>
        </p:txBody>
      </p:sp>
      <p:sp>
        <p:nvSpPr>
          <p:cNvPr id="9" name="文字方塊 8">
            <a:extLst>
              <a:ext uri="{FF2B5EF4-FFF2-40B4-BE49-F238E27FC236}">
                <a16:creationId xmlns:a16="http://schemas.microsoft.com/office/drawing/2014/main" id="{15AA5C5C-C15D-45A1-BAB8-E00F32A80DFA}"/>
              </a:ext>
            </a:extLst>
          </p:cNvPr>
          <p:cNvSpPr txBox="1"/>
          <p:nvPr/>
        </p:nvSpPr>
        <p:spPr>
          <a:xfrm>
            <a:off x="11714206" y="6487296"/>
            <a:ext cx="301686" cy="369332"/>
          </a:xfrm>
          <a:prstGeom prst="rect">
            <a:avLst/>
          </a:prstGeom>
          <a:noFill/>
        </p:spPr>
        <p:txBody>
          <a:bodyPr wrap="none" rtlCol="0">
            <a:spAutoFit/>
          </a:bodyPr>
          <a:lstStyle/>
          <a:p>
            <a:r>
              <a:rPr lang="en-US" altLang="zh-TW" dirty="0"/>
              <a:t>8</a:t>
            </a:r>
            <a:endParaRPr lang="zh-TW" altLang="en-US" dirty="0"/>
          </a:p>
        </p:txBody>
      </p:sp>
    </p:spTree>
    <p:extLst>
      <p:ext uri="{BB962C8B-B14F-4D97-AF65-F5344CB8AC3E}">
        <p14:creationId xmlns:p14="http://schemas.microsoft.com/office/powerpoint/2010/main" val="164874184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2463</TotalTime>
  <Words>2566</Words>
  <Application>Microsoft Office PowerPoint</Application>
  <PresentationFormat>寬螢幕</PresentationFormat>
  <Paragraphs>189</Paragraphs>
  <Slides>24</Slides>
  <Notes>19</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24</vt:i4>
      </vt:variant>
    </vt:vector>
  </HeadingPairs>
  <TitlesOfParts>
    <vt:vector size="33" baseType="lpstr">
      <vt:lpstr>Asap</vt:lpstr>
      <vt:lpstr>NimbusRomNo9L-Regu</vt:lpstr>
      <vt:lpstr>微軟正黑體</vt:lpstr>
      <vt:lpstr>新細明體</vt:lpstr>
      <vt:lpstr>Arial</vt:lpstr>
      <vt:lpstr>Calibri</vt:lpstr>
      <vt:lpstr>Calibri Light</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林翡</dc:creator>
  <cp:lastModifiedBy>林翡</cp:lastModifiedBy>
  <cp:revision>100</cp:revision>
  <dcterms:created xsi:type="dcterms:W3CDTF">2024-12-08T06:38:43Z</dcterms:created>
  <dcterms:modified xsi:type="dcterms:W3CDTF">2024-12-15T16:56:27Z</dcterms:modified>
</cp:coreProperties>
</file>